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66" r:id="rId5"/>
    <p:sldId id="267" r:id="rId6"/>
    <p:sldId id="268" r:id="rId7"/>
    <p:sldId id="265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E3C47-0997-4BC0-8573-6489F300A3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4C84C8-9F19-4E1D-9B63-7211B5A56F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15CC32-C364-44A5-ACDB-A00C56A95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F58C-2EF9-41A1-8490-FC603EAD6F36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AA7DE-B6FD-4597-8F3D-EB2C275BB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3925B-0B80-429F-8E1D-C8492C5A3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422F1-E632-413F-A413-1EB976679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267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E761-4678-47E9-8CA5-09D1B0D9B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9E6E12-957A-417A-A6C1-04FCF5E5AD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E9393-CDAC-4C9D-82A9-6B9A912C2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F58C-2EF9-41A1-8490-FC603EAD6F36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7C5B08-D982-478E-80AA-8104C3F81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6642A-266C-46BD-A97C-8BA582FEE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422F1-E632-413F-A413-1EB976679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884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9BB993-6004-4EEF-80F2-3D8AD97006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D649AD-4195-4017-8695-6E048F58C1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98C278-B770-4D2A-811F-BD124F88C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F58C-2EF9-41A1-8490-FC603EAD6F36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483DF-2278-4501-BC90-ADDD635F5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D8C678-D3E5-4626-A86B-963F9C2E9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422F1-E632-413F-A413-1EB976679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571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98511-E3F8-402C-AE42-3BFCC24B4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B67491-A9E9-4796-8646-CC9D9B0B9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4A1861-A6F1-4315-8F44-A8D98C31B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F58C-2EF9-41A1-8490-FC603EAD6F36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FE4C91-A437-463A-A365-2784940B1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D9F06D-111E-4F2F-8A7D-D80E5EA70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422F1-E632-413F-A413-1EB976679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10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6116D-F3EE-4F02-88BF-48BA6AE5C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CC5336-8EF8-44EC-81FC-CECE4BBF3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94128-6278-49E7-B125-6C91C356E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F58C-2EF9-41A1-8490-FC603EAD6F36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3228B3-5D47-4A71-A7BA-6F80D8216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038AC9-EA42-4ADE-B6F8-D239F81B4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422F1-E632-413F-A413-1EB976679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406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F650D-4A58-4BC7-9DBB-50E12B1CD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92961-ABC2-40BF-A5E8-C8781E77F0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C9BC8C-1425-4482-A6E0-8B8045A899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AFC57B-5F99-4AC6-8DF4-515F5DA8D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F58C-2EF9-41A1-8490-FC603EAD6F36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74B9AC-C121-43E9-BEC4-72F1D9103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E1FD69-6C66-410F-BDFF-FA0CB33F6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422F1-E632-413F-A413-1EB976679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057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2003A-98A4-4C88-B5DF-3E150D2D7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3D2101-5FCA-49BF-9C09-6FD9ADF01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F322ED-00C7-453C-AFED-48E5EDEC9C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CB01BD-93BC-4AA3-AEFF-84844E3DE0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2053FB-2617-47B1-BCD7-3661D04D2C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AFA41-C2DA-4924-96E1-DE09B15F3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F58C-2EF9-41A1-8490-FC603EAD6F36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3308F5-568A-4A8A-BCF0-C28735A51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9306D7-5355-40C6-844F-3BAB4B99A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422F1-E632-413F-A413-1EB976679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90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1ADC5-ACBC-4194-9DA5-4EFF35A97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82AA82-92CC-4F10-90FD-9D7EB5A47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F58C-2EF9-41A1-8490-FC603EAD6F36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A8B728-DE27-4A6C-B67D-897E2C01D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54A6A7-EB02-4B1B-8830-868971660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422F1-E632-413F-A413-1EB976679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434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6A2278-6DC5-4116-988F-AFB8D7F79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F58C-2EF9-41A1-8490-FC603EAD6F36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4EC810-83C7-43C9-B0EC-6525D0EAE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791AE9-157B-4E3E-AC37-F099A985A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422F1-E632-413F-A413-1EB976679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45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CBAEC-2F58-43D7-9E60-0749D523C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5152E-EC87-47A3-B838-8A14EDB383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B716C8-B813-4851-9ADB-F4F47DED59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AC135A-A0D8-422F-96E0-B5B101A79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F58C-2EF9-41A1-8490-FC603EAD6F36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AC4A4F-57DD-4497-8B10-D6C7F1384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A12AE-AFAF-4D41-84A1-DA3D8DF1E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422F1-E632-413F-A413-1EB976679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918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EBACD-222B-48E8-B21F-F486E757E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3680EF-3A40-495D-B49D-9DAC102308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295D55-87B4-450A-95B4-3A69AD467E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415D3D-6658-4FD1-B90D-3574404BC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F58C-2EF9-41A1-8490-FC603EAD6F36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03E1A-1C73-4619-A451-43BC5F0FE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6D58B0-7A44-459B-ADE8-A1FA8BD81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422F1-E632-413F-A413-1EB976679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175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BCB191-0615-47C5-9162-C644C292B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F72B0-1E5A-4DC9-B3AA-DC236D5B40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438916-B255-4305-BEFB-D8902DD04B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BF58C-2EF9-41A1-8490-FC603EAD6F36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27329F-ED52-4888-ADAA-8B074C4498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16879B-FAC5-46CD-94F4-9FDE34A352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422F1-E632-413F-A413-1EB976679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98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5231F-54CF-43B3-8C5F-3B7D63C39E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Key SDH Graphs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45AA7E-9F77-4064-B0F2-369474243B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Ambulatory &amp; Newborn Clinics</a:t>
            </a:r>
          </a:p>
        </p:txBody>
      </p:sp>
    </p:spTree>
    <p:extLst>
      <p:ext uri="{BB962C8B-B14F-4D97-AF65-F5344CB8AC3E}">
        <p14:creationId xmlns:p14="http://schemas.microsoft.com/office/powerpoint/2010/main" val="1712949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DFCEF10-F785-4D9C-93B2-F48523C82AB1}"/>
              </a:ext>
            </a:extLst>
          </p:cNvPr>
          <p:cNvSpPr txBox="1"/>
          <p:nvPr/>
        </p:nvSpPr>
        <p:spPr>
          <a:xfrm>
            <a:off x="1178350" y="5835192"/>
            <a:ext cx="3157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From: R/newborn/</a:t>
            </a:r>
            <a:r>
              <a:rPr lang="en-US" sz="1200" dirty="0" err="1"/>
              <a:t>key_graphs_newborn.rmd</a:t>
            </a:r>
            <a:r>
              <a:rPr lang="en-US" sz="1200" dirty="0"/>
              <a:t> </a:t>
            </a:r>
          </a:p>
          <a:p>
            <a:r>
              <a:rPr lang="en-US" sz="1200" dirty="0"/>
              <a:t>Last updated: 6/21/22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3AEAC2-85E7-47F6-AC3A-EACB5E06DC46}"/>
              </a:ext>
            </a:extLst>
          </p:cNvPr>
          <p:cNvSpPr txBox="1"/>
          <p:nvPr/>
        </p:nvSpPr>
        <p:spPr>
          <a:xfrm>
            <a:off x="6685174" y="5835192"/>
            <a:ext cx="3373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From: R/</a:t>
            </a:r>
            <a:r>
              <a:rPr lang="en-US" sz="1200" dirty="0" err="1"/>
              <a:t>PhilaKids</a:t>
            </a:r>
            <a:r>
              <a:rPr lang="en-US" sz="1200" dirty="0"/>
              <a:t>/</a:t>
            </a:r>
            <a:r>
              <a:rPr lang="en-US" sz="1200" dirty="0" err="1"/>
              <a:t>REDCap</a:t>
            </a:r>
            <a:r>
              <a:rPr lang="en-US" sz="1200" dirty="0"/>
              <a:t>/</a:t>
            </a:r>
            <a:r>
              <a:rPr lang="en-US" sz="1200" dirty="0" err="1"/>
              <a:t>key_graphs_RCMLP.rmd</a:t>
            </a:r>
            <a:r>
              <a:rPr lang="en-US" sz="1200" dirty="0"/>
              <a:t> </a:t>
            </a:r>
          </a:p>
          <a:p>
            <a:r>
              <a:rPr lang="en-US" sz="1200" dirty="0"/>
              <a:t>Last updated: 6/21/22</a:t>
            </a:r>
          </a:p>
        </p:txBody>
      </p:sp>
      <p:pic>
        <p:nvPicPr>
          <p:cNvPr id="7" name="Picture">
            <a:extLst>
              <a:ext uri="{FF2B5EF4-FFF2-40B4-BE49-F238E27FC236}">
                <a16:creationId xmlns:a16="http://schemas.microsoft.com/office/drawing/2014/main" id="{D69332C5-58A9-454B-A583-639D379AB29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6355082" y="1651000"/>
            <a:ext cx="5334000" cy="3556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pic>
        <p:nvPicPr>
          <p:cNvPr id="8" name="Picture">
            <a:extLst>
              <a:ext uri="{FF2B5EF4-FFF2-40B4-BE49-F238E27FC236}">
                <a16:creationId xmlns:a16="http://schemas.microsoft.com/office/drawing/2014/main" id="{72E4CAE4-320A-4806-BBAB-5C381E30C5B5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355600" y="1651000"/>
            <a:ext cx="5740400" cy="38354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80505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8F599F9-6D1B-4260-B427-E0C7BD926661}"/>
              </a:ext>
            </a:extLst>
          </p:cNvPr>
          <p:cNvSpPr txBox="1"/>
          <p:nvPr/>
        </p:nvSpPr>
        <p:spPr>
          <a:xfrm>
            <a:off x="1178350" y="5835192"/>
            <a:ext cx="3157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From: R/newborn/</a:t>
            </a:r>
            <a:r>
              <a:rPr lang="en-US" sz="1200" dirty="0" err="1"/>
              <a:t>key_graphs_newborn.rmd</a:t>
            </a:r>
            <a:r>
              <a:rPr lang="en-US" sz="1200" dirty="0"/>
              <a:t> </a:t>
            </a:r>
          </a:p>
          <a:p>
            <a:r>
              <a:rPr lang="en-US" sz="1200" dirty="0"/>
              <a:t>Last updated: 6/21/22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327C7E-9DDF-4079-B4E6-7FEE349C133A}"/>
              </a:ext>
            </a:extLst>
          </p:cNvPr>
          <p:cNvSpPr txBox="1"/>
          <p:nvPr/>
        </p:nvSpPr>
        <p:spPr>
          <a:xfrm>
            <a:off x="6685174" y="5835192"/>
            <a:ext cx="3373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From: R/</a:t>
            </a:r>
            <a:r>
              <a:rPr lang="en-US" sz="1200" dirty="0" err="1"/>
              <a:t>PhilaKids</a:t>
            </a:r>
            <a:r>
              <a:rPr lang="en-US" sz="1200" dirty="0"/>
              <a:t>/</a:t>
            </a:r>
            <a:r>
              <a:rPr lang="en-US" sz="1200" dirty="0" err="1"/>
              <a:t>REDCap</a:t>
            </a:r>
            <a:r>
              <a:rPr lang="en-US" sz="1200" dirty="0"/>
              <a:t>/</a:t>
            </a:r>
            <a:r>
              <a:rPr lang="en-US" sz="1200" dirty="0" err="1"/>
              <a:t>key_graphs_RCMLP.rmd</a:t>
            </a:r>
            <a:r>
              <a:rPr lang="en-US" sz="1200" dirty="0"/>
              <a:t> </a:t>
            </a:r>
          </a:p>
          <a:p>
            <a:r>
              <a:rPr lang="en-US" sz="1200" dirty="0"/>
              <a:t>Last updated: 6/21/22</a:t>
            </a:r>
          </a:p>
        </p:txBody>
      </p:sp>
      <p:pic>
        <p:nvPicPr>
          <p:cNvPr id="7" name="Picture">
            <a:extLst>
              <a:ext uri="{FF2B5EF4-FFF2-40B4-BE49-F238E27FC236}">
                <a16:creationId xmlns:a16="http://schemas.microsoft.com/office/drawing/2014/main" id="{C5FCE7D6-4E06-4B71-A5C5-5F9583C340E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6286500" y="1206500"/>
            <a:ext cx="5334000" cy="4445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pic>
        <p:nvPicPr>
          <p:cNvPr id="8" name="Picture">
            <a:extLst>
              <a:ext uri="{FF2B5EF4-FFF2-40B4-BE49-F238E27FC236}">
                <a16:creationId xmlns:a16="http://schemas.microsoft.com/office/drawing/2014/main" id="{925714D7-AF67-4A0A-900B-896BB6B11448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571500" y="1206500"/>
            <a:ext cx="5334000" cy="4445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63294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FBDE416-1DB3-4265-A111-B1573D22E0A5}"/>
              </a:ext>
            </a:extLst>
          </p:cNvPr>
          <p:cNvSpPr txBox="1"/>
          <p:nvPr/>
        </p:nvSpPr>
        <p:spPr>
          <a:xfrm>
            <a:off x="1178350" y="5835192"/>
            <a:ext cx="3157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From: R/newborn/</a:t>
            </a:r>
            <a:r>
              <a:rPr lang="en-US" sz="1200" dirty="0" err="1"/>
              <a:t>key_graphs_newborn.rmd</a:t>
            </a:r>
            <a:r>
              <a:rPr lang="en-US" sz="1200" dirty="0"/>
              <a:t> </a:t>
            </a:r>
          </a:p>
          <a:p>
            <a:r>
              <a:rPr lang="en-US" sz="1200" dirty="0"/>
              <a:t>Last updated: 6/21/22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57A52C-804E-4FBE-9DBC-8EEDD1823C5E}"/>
              </a:ext>
            </a:extLst>
          </p:cNvPr>
          <p:cNvSpPr txBox="1"/>
          <p:nvPr/>
        </p:nvSpPr>
        <p:spPr>
          <a:xfrm>
            <a:off x="6685174" y="5835192"/>
            <a:ext cx="3373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From: R/</a:t>
            </a:r>
            <a:r>
              <a:rPr lang="en-US" sz="1200" dirty="0" err="1"/>
              <a:t>PhilaKids</a:t>
            </a:r>
            <a:r>
              <a:rPr lang="en-US" sz="1200" dirty="0"/>
              <a:t>/</a:t>
            </a:r>
            <a:r>
              <a:rPr lang="en-US" sz="1200" dirty="0" err="1"/>
              <a:t>REDCap</a:t>
            </a:r>
            <a:r>
              <a:rPr lang="en-US" sz="1200" dirty="0"/>
              <a:t>/</a:t>
            </a:r>
            <a:r>
              <a:rPr lang="en-US" sz="1200" dirty="0" err="1"/>
              <a:t>key_graphs_RCMLP.rmd</a:t>
            </a:r>
            <a:r>
              <a:rPr lang="en-US" sz="1200" dirty="0"/>
              <a:t> </a:t>
            </a:r>
          </a:p>
          <a:p>
            <a:r>
              <a:rPr lang="en-US" sz="1200" dirty="0"/>
              <a:t>Last updated: 6/21/22</a:t>
            </a:r>
          </a:p>
        </p:txBody>
      </p:sp>
      <p:pic>
        <p:nvPicPr>
          <p:cNvPr id="7" name="Picture">
            <a:extLst>
              <a:ext uri="{FF2B5EF4-FFF2-40B4-BE49-F238E27FC236}">
                <a16:creationId xmlns:a16="http://schemas.microsoft.com/office/drawing/2014/main" id="{43ABF07D-D226-44D1-93AD-6F782E7DD16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6413500" y="1206500"/>
            <a:ext cx="5334000" cy="4445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pic>
        <p:nvPicPr>
          <p:cNvPr id="8" name="Picture">
            <a:extLst>
              <a:ext uri="{FF2B5EF4-FFF2-40B4-BE49-F238E27FC236}">
                <a16:creationId xmlns:a16="http://schemas.microsoft.com/office/drawing/2014/main" id="{59D64191-3E42-4C63-AD63-D3559E08D333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444501" y="1206500"/>
            <a:ext cx="5334000" cy="4445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771162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762882E-77C6-4229-B110-EC9251B3CDC7}"/>
              </a:ext>
            </a:extLst>
          </p:cNvPr>
          <p:cNvSpPr txBox="1"/>
          <p:nvPr/>
        </p:nvSpPr>
        <p:spPr>
          <a:xfrm>
            <a:off x="2819532" y="6121401"/>
            <a:ext cx="3157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From: R/newborn/</a:t>
            </a:r>
            <a:r>
              <a:rPr lang="en-US" sz="1200" dirty="0" err="1"/>
              <a:t>key_graphs_newborn.rmd</a:t>
            </a:r>
            <a:r>
              <a:rPr lang="en-US" sz="1200" dirty="0"/>
              <a:t> </a:t>
            </a:r>
          </a:p>
          <a:p>
            <a:r>
              <a:rPr lang="en-US" sz="1200" dirty="0"/>
              <a:t>Last updated: 6/21/22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C9802E-9458-484E-BF77-F241F8343F3E}"/>
              </a:ext>
            </a:extLst>
          </p:cNvPr>
          <p:cNvSpPr txBox="1"/>
          <p:nvPr/>
        </p:nvSpPr>
        <p:spPr>
          <a:xfrm>
            <a:off x="8322202" y="6100848"/>
            <a:ext cx="3514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From: R/</a:t>
            </a:r>
            <a:r>
              <a:rPr lang="en-US" sz="1200" dirty="0" err="1"/>
              <a:t>PhilaKids</a:t>
            </a:r>
            <a:r>
              <a:rPr lang="en-US" sz="1200" dirty="0"/>
              <a:t>/</a:t>
            </a:r>
            <a:r>
              <a:rPr lang="en-US" sz="1200" dirty="0" err="1"/>
              <a:t>REDCap</a:t>
            </a:r>
            <a:r>
              <a:rPr lang="en-US" sz="1200" dirty="0"/>
              <a:t>/</a:t>
            </a:r>
            <a:r>
              <a:rPr lang="en-US" sz="1200" dirty="0" err="1"/>
              <a:t>key_graphs_RCMLP.rmd</a:t>
            </a:r>
            <a:r>
              <a:rPr lang="en-US" sz="1200" dirty="0"/>
              <a:t> </a:t>
            </a:r>
          </a:p>
          <a:p>
            <a:r>
              <a:rPr lang="en-US" sz="1200" dirty="0"/>
              <a:t>Last updated: 6/21/22</a:t>
            </a:r>
          </a:p>
        </p:txBody>
      </p:sp>
      <p:pic>
        <p:nvPicPr>
          <p:cNvPr id="7" name="Picture">
            <a:extLst>
              <a:ext uri="{FF2B5EF4-FFF2-40B4-BE49-F238E27FC236}">
                <a16:creationId xmlns:a16="http://schemas.microsoft.com/office/drawing/2014/main" id="{4CEB659B-F833-4C2E-ACF2-78AA376459C6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7658100" y="330519"/>
            <a:ext cx="4178300" cy="5790882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pic>
        <p:nvPicPr>
          <p:cNvPr id="8" name="Picture">
            <a:extLst>
              <a:ext uri="{FF2B5EF4-FFF2-40B4-BE49-F238E27FC236}">
                <a16:creationId xmlns:a16="http://schemas.microsoft.com/office/drawing/2014/main" id="{DD23317A-F2C7-4151-B0C8-697A608B690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355600" y="546419"/>
            <a:ext cx="3467100" cy="5359082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pic>
        <p:nvPicPr>
          <p:cNvPr id="9" name="Picture">
            <a:extLst>
              <a:ext uri="{FF2B5EF4-FFF2-40B4-BE49-F238E27FC236}">
                <a16:creationId xmlns:a16="http://schemas.microsoft.com/office/drawing/2014/main" id="{CB55764D-6003-4FA7-BDD5-359E1FF393BD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 bwMode="auto">
          <a:xfrm>
            <a:off x="3822700" y="546419"/>
            <a:ext cx="3873500" cy="5257482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04139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B847243-321B-4515-A1B4-07767265FA0D}"/>
              </a:ext>
            </a:extLst>
          </p:cNvPr>
          <p:cNvSpPr txBox="1"/>
          <p:nvPr/>
        </p:nvSpPr>
        <p:spPr>
          <a:xfrm>
            <a:off x="1703961" y="6296857"/>
            <a:ext cx="3157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From: R/newborn/</a:t>
            </a:r>
            <a:r>
              <a:rPr lang="en-US" sz="1200" dirty="0" err="1"/>
              <a:t>key_graphs_newborn.rmd</a:t>
            </a:r>
            <a:r>
              <a:rPr lang="en-US" sz="1200" dirty="0"/>
              <a:t> </a:t>
            </a:r>
          </a:p>
          <a:p>
            <a:r>
              <a:rPr lang="en-US" sz="1200" dirty="0"/>
              <a:t>Last updated: 6/21/22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06DC52-FA6B-47A6-8766-2C9C749F5151}"/>
              </a:ext>
            </a:extLst>
          </p:cNvPr>
          <p:cNvSpPr txBox="1"/>
          <p:nvPr/>
        </p:nvSpPr>
        <p:spPr>
          <a:xfrm>
            <a:off x="6685174" y="5835192"/>
            <a:ext cx="3373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From: R/</a:t>
            </a:r>
            <a:r>
              <a:rPr lang="en-US" sz="1200" dirty="0" err="1"/>
              <a:t>PhilaKids</a:t>
            </a:r>
            <a:r>
              <a:rPr lang="en-US" sz="1200" dirty="0"/>
              <a:t>/</a:t>
            </a:r>
            <a:r>
              <a:rPr lang="en-US" sz="1200" dirty="0" err="1"/>
              <a:t>REDCap</a:t>
            </a:r>
            <a:r>
              <a:rPr lang="en-US" sz="1200" dirty="0"/>
              <a:t>/</a:t>
            </a:r>
            <a:r>
              <a:rPr lang="en-US" sz="1200" dirty="0" err="1"/>
              <a:t>key_graphs_RCMLP.rmd</a:t>
            </a:r>
            <a:r>
              <a:rPr lang="en-US" sz="1200" dirty="0"/>
              <a:t> </a:t>
            </a:r>
          </a:p>
          <a:p>
            <a:r>
              <a:rPr lang="en-US" sz="1200" dirty="0"/>
              <a:t>Last updated</a:t>
            </a:r>
            <a:r>
              <a:rPr lang="en-US" sz="1200"/>
              <a:t>: 6/21/22</a:t>
            </a:r>
            <a:endParaRPr lang="en-US" sz="1200" dirty="0"/>
          </a:p>
        </p:txBody>
      </p:sp>
      <p:pic>
        <p:nvPicPr>
          <p:cNvPr id="7" name="Picture">
            <a:extLst>
              <a:ext uri="{FF2B5EF4-FFF2-40B4-BE49-F238E27FC236}">
                <a16:creationId xmlns:a16="http://schemas.microsoft.com/office/drawing/2014/main" id="{C147FC36-014A-4779-85E9-4C03D888EE8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6438900" y="1651000"/>
            <a:ext cx="5334000" cy="3556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pic>
        <p:nvPicPr>
          <p:cNvPr id="9" name="Picture">
            <a:extLst>
              <a:ext uri="{FF2B5EF4-FFF2-40B4-BE49-F238E27FC236}">
                <a16:creationId xmlns:a16="http://schemas.microsoft.com/office/drawing/2014/main" id="{7613EEC8-0E0E-4D25-BC25-2773EB46540B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812801" y="472243"/>
            <a:ext cx="4940300" cy="2867857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pic>
        <p:nvPicPr>
          <p:cNvPr id="10" name="Picture">
            <a:extLst>
              <a:ext uri="{FF2B5EF4-FFF2-40B4-BE49-F238E27FC236}">
                <a16:creationId xmlns:a16="http://schemas.microsoft.com/office/drawing/2014/main" id="{4A172872-97DC-42BF-AA73-BB72A9710FFF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 bwMode="auto">
          <a:xfrm>
            <a:off x="1079501" y="3373624"/>
            <a:ext cx="4811924" cy="2658876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0821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">
            <a:extLst>
              <a:ext uri="{FF2B5EF4-FFF2-40B4-BE49-F238E27FC236}">
                <a16:creationId xmlns:a16="http://schemas.microsoft.com/office/drawing/2014/main" id="{2BDDA566-2641-488A-A2B7-A2ADFAA74C3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990600" y="825500"/>
            <a:ext cx="4546600" cy="27051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pic>
        <p:nvPicPr>
          <p:cNvPr id="3" name="Picture">
            <a:extLst>
              <a:ext uri="{FF2B5EF4-FFF2-40B4-BE49-F238E27FC236}">
                <a16:creationId xmlns:a16="http://schemas.microsoft.com/office/drawing/2014/main" id="{7CD952BC-9FBD-4C44-8490-952E2F159B9B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6743700" y="774700"/>
            <a:ext cx="4457700" cy="28702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pic>
        <p:nvPicPr>
          <p:cNvPr id="4" name="Picture">
            <a:extLst>
              <a:ext uri="{FF2B5EF4-FFF2-40B4-BE49-F238E27FC236}">
                <a16:creationId xmlns:a16="http://schemas.microsoft.com/office/drawing/2014/main" id="{4B469BA8-D7B8-45AA-8A57-707DD8F34AF3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 bwMode="auto">
          <a:xfrm>
            <a:off x="1123950" y="3771900"/>
            <a:ext cx="4318000" cy="28702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pic>
        <p:nvPicPr>
          <p:cNvPr id="5" name="Picture">
            <a:extLst>
              <a:ext uri="{FF2B5EF4-FFF2-40B4-BE49-F238E27FC236}">
                <a16:creationId xmlns:a16="http://schemas.microsoft.com/office/drawing/2014/main" id="{01AE705D-B791-495D-81E1-40043C0F5300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 bwMode="auto">
          <a:xfrm>
            <a:off x="6743700" y="3797300"/>
            <a:ext cx="4457700" cy="28702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4391A33-318E-4889-8C63-9BB42AB7E90A}"/>
              </a:ext>
            </a:extLst>
          </p:cNvPr>
          <p:cNvSpPr txBox="1"/>
          <p:nvPr/>
        </p:nvSpPr>
        <p:spPr>
          <a:xfrm>
            <a:off x="3168650" y="241469"/>
            <a:ext cx="5854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COMPARING ANY RESPONSE ON FRG (LEFT) VS MLP (RIGHT)</a:t>
            </a:r>
          </a:p>
        </p:txBody>
      </p:sp>
    </p:spTree>
    <p:extLst>
      <p:ext uri="{BB962C8B-B14F-4D97-AF65-F5344CB8AC3E}">
        <p14:creationId xmlns:p14="http://schemas.microsoft.com/office/powerpoint/2010/main" val="1659465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">
            <a:extLst>
              <a:ext uri="{FF2B5EF4-FFF2-40B4-BE49-F238E27FC236}">
                <a16:creationId xmlns:a16="http://schemas.microsoft.com/office/drawing/2014/main" id="{E76623EE-EAEB-4AB0-96EB-836FCB63051B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571500" y="1206500"/>
            <a:ext cx="5334000" cy="4445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pic>
        <p:nvPicPr>
          <p:cNvPr id="5" name="Picture">
            <a:extLst>
              <a:ext uri="{FF2B5EF4-FFF2-40B4-BE49-F238E27FC236}">
                <a16:creationId xmlns:a16="http://schemas.microsoft.com/office/drawing/2014/main" id="{8DA5F707-CA18-4468-9E97-BACE83196202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6413500" y="1206500"/>
            <a:ext cx="5334000" cy="4445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AF4806B-943A-44B6-ACA2-8FE692F0D70D}"/>
              </a:ext>
            </a:extLst>
          </p:cNvPr>
          <p:cNvSpPr txBox="1"/>
          <p:nvPr/>
        </p:nvSpPr>
        <p:spPr>
          <a:xfrm>
            <a:off x="3486150" y="406569"/>
            <a:ext cx="5854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COMPARING PREVALANCE BY TOPIC ON FRG (LEFT) VS MLP (RIGHT)</a:t>
            </a:r>
          </a:p>
          <a:p>
            <a:pPr algn="ctr"/>
            <a:r>
              <a:rPr lang="en-US" sz="1200" dirty="0"/>
              <a:t>MLP ONLY first 5 weeks of 2022 for most current comparison</a:t>
            </a:r>
          </a:p>
        </p:txBody>
      </p:sp>
    </p:spTree>
    <p:extLst>
      <p:ext uri="{BB962C8B-B14F-4D97-AF65-F5344CB8AC3E}">
        <p14:creationId xmlns:p14="http://schemas.microsoft.com/office/powerpoint/2010/main" val="647934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5C705A31-9D51-42A1-A644-ECA2C141CE9B}"/>
              </a:ext>
            </a:extLst>
          </p:cNvPr>
          <p:cNvSpPr txBox="1"/>
          <p:nvPr/>
        </p:nvSpPr>
        <p:spPr>
          <a:xfrm>
            <a:off x="919878" y="5888335"/>
            <a:ext cx="3373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From: R/</a:t>
            </a:r>
            <a:r>
              <a:rPr lang="en-US" sz="1200" dirty="0" err="1"/>
              <a:t>PhilaKids</a:t>
            </a:r>
            <a:r>
              <a:rPr lang="en-US" sz="1200" dirty="0"/>
              <a:t>/</a:t>
            </a:r>
            <a:r>
              <a:rPr lang="en-US" sz="1200" dirty="0" err="1"/>
              <a:t>REDCap</a:t>
            </a:r>
            <a:r>
              <a:rPr lang="en-US" sz="1200" dirty="0"/>
              <a:t>/FRG_2022.rmd </a:t>
            </a:r>
          </a:p>
          <a:p>
            <a:r>
              <a:rPr lang="en-US" sz="1200" dirty="0"/>
              <a:t>Last updated: 6/21/22</a:t>
            </a:r>
          </a:p>
        </p:txBody>
      </p:sp>
      <p:pic>
        <p:nvPicPr>
          <p:cNvPr id="12" name="Picture">
            <a:extLst>
              <a:ext uri="{FF2B5EF4-FFF2-40B4-BE49-F238E27FC236}">
                <a16:creationId xmlns:a16="http://schemas.microsoft.com/office/drawing/2014/main" id="{E6BB3DF5-8C48-49F7-B3DB-B53E71FC3D2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455541" y="596900"/>
            <a:ext cx="4622800" cy="37846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pic>
        <p:nvPicPr>
          <p:cNvPr id="15" name="Picture">
            <a:extLst>
              <a:ext uri="{FF2B5EF4-FFF2-40B4-BE49-F238E27FC236}">
                <a16:creationId xmlns:a16="http://schemas.microsoft.com/office/drawing/2014/main" id="{F5098E78-BBF9-4F5C-88AC-9CF0E6F98A7B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6096000" y="3187700"/>
            <a:ext cx="5334000" cy="3556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pic>
        <p:nvPicPr>
          <p:cNvPr id="16" name="Picture">
            <a:extLst>
              <a:ext uri="{FF2B5EF4-FFF2-40B4-BE49-F238E27FC236}">
                <a16:creationId xmlns:a16="http://schemas.microsoft.com/office/drawing/2014/main" id="{1CDE6592-F816-47FD-AD7D-DA895437FC70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 bwMode="auto">
          <a:xfrm>
            <a:off x="7113661" y="355600"/>
            <a:ext cx="4114800" cy="25908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7ECFCE8-1342-4A46-B774-FF4DB84F73DC}"/>
              </a:ext>
            </a:extLst>
          </p:cNvPr>
          <p:cNvSpPr txBox="1"/>
          <p:nvPr/>
        </p:nvSpPr>
        <p:spPr>
          <a:xfrm>
            <a:off x="5251450" y="330200"/>
            <a:ext cx="12636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FRG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727542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>
            <a:extLst>
              <a:ext uri="{FF2B5EF4-FFF2-40B4-BE49-F238E27FC236}">
                <a16:creationId xmlns:a16="http://schemas.microsoft.com/office/drawing/2014/main" id="{9AA46295-5EFB-48BF-80BA-9E2B37C9A32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6311900" y="1651000"/>
            <a:ext cx="5334000" cy="3556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pic>
        <p:nvPicPr>
          <p:cNvPr id="6" name="Picture">
            <a:extLst>
              <a:ext uri="{FF2B5EF4-FFF2-40B4-BE49-F238E27FC236}">
                <a16:creationId xmlns:a16="http://schemas.microsoft.com/office/drawing/2014/main" id="{BC4809BE-F7E0-4574-ACCB-C9C149FE525B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647700" y="1651000"/>
            <a:ext cx="5334000" cy="3556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3F3F769-2FA7-43D9-AABE-5ADC1CD83D56}"/>
              </a:ext>
            </a:extLst>
          </p:cNvPr>
          <p:cNvSpPr txBox="1"/>
          <p:nvPr/>
        </p:nvSpPr>
        <p:spPr>
          <a:xfrm>
            <a:off x="919878" y="5888335"/>
            <a:ext cx="3373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From: R/</a:t>
            </a:r>
            <a:r>
              <a:rPr lang="en-US" sz="1200" dirty="0" err="1"/>
              <a:t>PhilaKids</a:t>
            </a:r>
            <a:r>
              <a:rPr lang="en-US" sz="1200" dirty="0"/>
              <a:t>/</a:t>
            </a:r>
            <a:r>
              <a:rPr lang="en-US" sz="1200" dirty="0" err="1"/>
              <a:t>REDCap</a:t>
            </a:r>
            <a:r>
              <a:rPr lang="en-US" sz="1200" dirty="0"/>
              <a:t>/FRG_2022.rmd </a:t>
            </a:r>
          </a:p>
          <a:p>
            <a:r>
              <a:rPr lang="en-US" sz="1200" dirty="0"/>
              <a:t>Last updated: 6/21/22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9A23D9-6655-4E39-9658-F805D1FD60FB}"/>
              </a:ext>
            </a:extLst>
          </p:cNvPr>
          <p:cNvSpPr txBox="1"/>
          <p:nvPr/>
        </p:nvSpPr>
        <p:spPr>
          <a:xfrm>
            <a:off x="6723778" y="5657502"/>
            <a:ext cx="3373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From: R/</a:t>
            </a:r>
            <a:r>
              <a:rPr lang="en-US" sz="1200" dirty="0" err="1"/>
              <a:t>PhilaKids</a:t>
            </a:r>
            <a:r>
              <a:rPr lang="en-US" sz="1200" dirty="0"/>
              <a:t>/</a:t>
            </a:r>
            <a:r>
              <a:rPr lang="en-US" sz="1200" dirty="0" err="1"/>
              <a:t>REDCap</a:t>
            </a:r>
            <a:r>
              <a:rPr lang="en-US" sz="1200" dirty="0"/>
              <a:t>/FRG_2022.rmd </a:t>
            </a:r>
          </a:p>
          <a:p>
            <a:r>
              <a:rPr lang="en-US" sz="1200" dirty="0"/>
              <a:t>Last updated: 6/21/22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310C04D-A558-4662-93E4-A350863C3A83}"/>
              </a:ext>
            </a:extLst>
          </p:cNvPr>
          <p:cNvSpPr txBox="1"/>
          <p:nvPr/>
        </p:nvSpPr>
        <p:spPr>
          <a:xfrm>
            <a:off x="5460128" y="431057"/>
            <a:ext cx="12636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FRG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069205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">
            <a:extLst>
              <a:ext uri="{FF2B5EF4-FFF2-40B4-BE49-F238E27FC236}">
                <a16:creationId xmlns:a16="http://schemas.microsoft.com/office/drawing/2014/main" id="{AED02B45-2208-4A3A-9C55-05BBCDE4788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444500" y="1206500"/>
            <a:ext cx="5334000" cy="4445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pic>
        <p:nvPicPr>
          <p:cNvPr id="3" name="Picture">
            <a:extLst>
              <a:ext uri="{FF2B5EF4-FFF2-40B4-BE49-F238E27FC236}">
                <a16:creationId xmlns:a16="http://schemas.microsoft.com/office/drawing/2014/main" id="{A38AF101-AEF0-4389-81E4-579FE3489BF5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6096000" y="1206500"/>
            <a:ext cx="5334000" cy="4445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A403019-7D96-4A4E-93B2-9E654D556B4A}"/>
              </a:ext>
            </a:extLst>
          </p:cNvPr>
          <p:cNvSpPr txBox="1"/>
          <p:nvPr/>
        </p:nvSpPr>
        <p:spPr>
          <a:xfrm>
            <a:off x="703978" y="5871170"/>
            <a:ext cx="3373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From: R/</a:t>
            </a:r>
            <a:r>
              <a:rPr lang="en-US" sz="1200" dirty="0" err="1"/>
              <a:t>PhilaKids</a:t>
            </a:r>
            <a:r>
              <a:rPr lang="en-US" sz="1200" dirty="0"/>
              <a:t>/</a:t>
            </a:r>
            <a:r>
              <a:rPr lang="en-US" sz="1200" dirty="0" err="1"/>
              <a:t>REDCap</a:t>
            </a:r>
            <a:r>
              <a:rPr lang="en-US" sz="1200" dirty="0"/>
              <a:t>/FRG_2022.rmd </a:t>
            </a:r>
          </a:p>
          <a:p>
            <a:r>
              <a:rPr lang="en-US" sz="1200" dirty="0"/>
              <a:t>Last updated: 6/21/22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838821-B96B-463B-B045-FB3AE51C76A6}"/>
              </a:ext>
            </a:extLst>
          </p:cNvPr>
          <p:cNvSpPr txBox="1"/>
          <p:nvPr/>
        </p:nvSpPr>
        <p:spPr>
          <a:xfrm>
            <a:off x="6212285" y="5888335"/>
            <a:ext cx="3373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From: R/</a:t>
            </a:r>
            <a:r>
              <a:rPr lang="en-US" sz="1200" dirty="0" err="1"/>
              <a:t>PhilaKids</a:t>
            </a:r>
            <a:r>
              <a:rPr lang="en-US" sz="1200" dirty="0"/>
              <a:t>/</a:t>
            </a:r>
            <a:r>
              <a:rPr lang="en-US" sz="1200" dirty="0" err="1"/>
              <a:t>REDCap</a:t>
            </a:r>
            <a:r>
              <a:rPr lang="en-US" sz="1200" dirty="0"/>
              <a:t>/FRG_2022.rmd </a:t>
            </a:r>
          </a:p>
          <a:p>
            <a:r>
              <a:rPr lang="en-US" sz="1200" dirty="0"/>
              <a:t>Last updated: 6/21/22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09E2CF-5EAC-461B-88A5-CBB0AC68E630}"/>
              </a:ext>
            </a:extLst>
          </p:cNvPr>
          <p:cNvSpPr txBox="1"/>
          <p:nvPr/>
        </p:nvSpPr>
        <p:spPr>
          <a:xfrm>
            <a:off x="5251450" y="330200"/>
            <a:ext cx="12636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FRG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633170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36EA7C6-9ACD-4B62-9356-39A72635A5B6}"/>
              </a:ext>
            </a:extLst>
          </p:cNvPr>
          <p:cNvSpPr txBox="1"/>
          <p:nvPr/>
        </p:nvSpPr>
        <p:spPr>
          <a:xfrm>
            <a:off x="1178350" y="5835192"/>
            <a:ext cx="3157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From: R/newborn/</a:t>
            </a:r>
            <a:r>
              <a:rPr lang="en-US" sz="1200" dirty="0" err="1"/>
              <a:t>key_graphs_newborn.rmd</a:t>
            </a:r>
            <a:r>
              <a:rPr lang="en-US" sz="1200" dirty="0"/>
              <a:t> </a:t>
            </a:r>
          </a:p>
          <a:p>
            <a:r>
              <a:rPr lang="en-US" sz="1200" dirty="0"/>
              <a:t>Last updated: 6/21/22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477820-0DAB-41FC-B5A7-00389B22F244}"/>
              </a:ext>
            </a:extLst>
          </p:cNvPr>
          <p:cNvSpPr txBox="1"/>
          <p:nvPr/>
        </p:nvSpPr>
        <p:spPr>
          <a:xfrm>
            <a:off x="6685174" y="5835192"/>
            <a:ext cx="3373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From: R/</a:t>
            </a:r>
            <a:r>
              <a:rPr lang="en-US" sz="1200" dirty="0" err="1"/>
              <a:t>PhilaKids</a:t>
            </a:r>
            <a:r>
              <a:rPr lang="en-US" sz="1200" dirty="0"/>
              <a:t>/</a:t>
            </a:r>
            <a:r>
              <a:rPr lang="en-US" sz="1200" dirty="0" err="1"/>
              <a:t>REDCap</a:t>
            </a:r>
            <a:r>
              <a:rPr lang="en-US" sz="1200" dirty="0"/>
              <a:t>/</a:t>
            </a:r>
            <a:r>
              <a:rPr lang="en-US" sz="1200" dirty="0" err="1"/>
              <a:t>key_graphs_RCMLP.rmd</a:t>
            </a:r>
            <a:r>
              <a:rPr lang="en-US" sz="1200" dirty="0"/>
              <a:t> </a:t>
            </a:r>
          </a:p>
          <a:p>
            <a:r>
              <a:rPr lang="en-US" sz="1200" dirty="0"/>
              <a:t>Last updated: 6/21/22</a:t>
            </a:r>
          </a:p>
        </p:txBody>
      </p:sp>
      <p:pic>
        <p:nvPicPr>
          <p:cNvPr id="7" name="Picture">
            <a:extLst>
              <a:ext uri="{FF2B5EF4-FFF2-40B4-BE49-F238E27FC236}">
                <a16:creationId xmlns:a16="http://schemas.microsoft.com/office/drawing/2014/main" id="{4281D728-D068-4C4B-AB21-17289E00766D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6275070" y="762000"/>
            <a:ext cx="5334000" cy="4445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pic>
        <p:nvPicPr>
          <p:cNvPr id="8" name="Picture">
            <a:extLst>
              <a:ext uri="{FF2B5EF4-FFF2-40B4-BE49-F238E27FC236}">
                <a16:creationId xmlns:a16="http://schemas.microsoft.com/office/drawing/2014/main" id="{1BCC7552-6281-4C0D-A353-1E6A84295B2F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303531" y="990600"/>
            <a:ext cx="5792469" cy="43434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04959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A96E6E9-2ADA-40DA-95BD-5E1ED704CBEF}"/>
              </a:ext>
            </a:extLst>
          </p:cNvPr>
          <p:cNvSpPr txBox="1"/>
          <p:nvPr/>
        </p:nvSpPr>
        <p:spPr>
          <a:xfrm>
            <a:off x="557645" y="5842000"/>
            <a:ext cx="3157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From: R/newborn/</a:t>
            </a:r>
            <a:r>
              <a:rPr lang="en-US" sz="1200" dirty="0" err="1"/>
              <a:t>key_graphs_newborn.rmd</a:t>
            </a:r>
            <a:r>
              <a:rPr lang="en-US" sz="1200" dirty="0"/>
              <a:t> </a:t>
            </a:r>
          </a:p>
          <a:p>
            <a:r>
              <a:rPr lang="en-US" sz="1200" dirty="0"/>
              <a:t>Last updated: 6/21/22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8A59BA9-3BC1-4847-B8CA-E44CF94FE6E9}"/>
              </a:ext>
            </a:extLst>
          </p:cNvPr>
          <p:cNvSpPr txBox="1"/>
          <p:nvPr/>
        </p:nvSpPr>
        <p:spPr>
          <a:xfrm>
            <a:off x="6609478" y="5778500"/>
            <a:ext cx="3373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From: R/</a:t>
            </a:r>
            <a:r>
              <a:rPr lang="en-US" sz="1200" dirty="0" err="1"/>
              <a:t>PhilaKids</a:t>
            </a:r>
            <a:r>
              <a:rPr lang="en-US" sz="1200" dirty="0"/>
              <a:t>/</a:t>
            </a:r>
            <a:r>
              <a:rPr lang="en-US" sz="1200" dirty="0" err="1"/>
              <a:t>REDCap</a:t>
            </a:r>
            <a:r>
              <a:rPr lang="en-US" sz="1200" dirty="0"/>
              <a:t>/</a:t>
            </a:r>
            <a:r>
              <a:rPr lang="en-US" sz="1200" dirty="0" err="1"/>
              <a:t>key_graphs_RCMLP.rmd</a:t>
            </a:r>
            <a:r>
              <a:rPr lang="en-US" sz="1200" dirty="0"/>
              <a:t> </a:t>
            </a:r>
          </a:p>
          <a:p>
            <a:r>
              <a:rPr lang="en-US" sz="1200" dirty="0"/>
              <a:t>Last updated: 6/21/22</a:t>
            </a:r>
          </a:p>
        </p:txBody>
      </p:sp>
      <p:pic>
        <p:nvPicPr>
          <p:cNvPr id="8" name="Picture">
            <a:extLst>
              <a:ext uri="{FF2B5EF4-FFF2-40B4-BE49-F238E27FC236}">
                <a16:creationId xmlns:a16="http://schemas.microsoft.com/office/drawing/2014/main" id="{2D7E1D66-BE60-4305-AB23-EB1A9761820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6096000" y="1651000"/>
            <a:ext cx="5334000" cy="3556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pic>
        <p:nvPicPr>
          <p:cNvPr id="9" name="Picture">
            <a:extLst>
              <a:ext uri="{FF2B5EF4-FFF2-40B4-BE49-F238E27FC236}">
                <a16:creationId xmlns:a16="http://schemas.microsoft.com/office/drawing/2014/main" id="{7DAE8C05-3ABC-4615-BBBD-506A1A72E499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241300" y="1651000"/>
            <a:ext cx="5334000" cy="3556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34980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746ACF6-BAA5-4FB6-A0D8-67BD3203146A}"/>
              </a:ext>
            </a:extLst>
          </p:cNvPr>
          <p:cNvSpPr txBox="1"/>
          <p:nvPr/>
        </p:nvSpPr>
        <p:spPr>
          <a:xfrm>
            <a:off x="1178350" y="5835192"/>
            <a:ext cx="3157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From: R/newborn/</a:t>
            </a:r>
            <a:r>
              <a:rPr lang="en-US" sz="1200" dirty="0" err="1"/>
              <a:t>key_graphs_newborn.rmd</a:t>
            </a:r>
            <a:r>
              <a:rPr lang="en-US" sz="1200" dirty="0"/>
              <a:t> </a:t>
            </a:r>
          </a:p>
          <a:p>
            <a:r>
              <a:rPr lang="en-US" sz="1200" dirty="0"/>
              <a:t>Last updated: 6/21/22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6135CD-BE9C-492D-98D6-487E94C993E0}"/>
              </a:ext>
            </a:extLst>
          </p:cNvPr>
          <p:cNvSpPr txBox="1"/>
          <p:nvPr/>
        </p:nvSpPr>
        <p:spPr>
          <a:xfrm>
            <a:off x="6685174" y="5835192"/>
            <a:ext cx="3373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From: R/</a:t>
            </a:r>
            <a:r>
              <a:rPr lang="en-US" sz="1200" dirty="0" err="1"/>
              <a:t>PhilaKids</a:t>
            </a:r>
            <a:r>
              <a:rPr lang="en-US" sz="1200" dirty="0"/>
              <a:t>/</a:t>
            </a:r>
            <a:r>
              <a:rPr lang="en-US" sz="1200" dirty="0" err="1"/>
              <a:t>REDCap</a:t>
            </a:r>
            <a:r>
              <a:rPr lang="en-US" sz="1200" dirty="0"/>
              <a:t>/</a:t>
            </a:r>
            <a:r>
              <a:rPr lang="en-US" sz="1200" dirty="0" err="1"/>
              <a:t>key_graphs_RCMLP.rmd</a:t>
            </a:r>
            <a:r>
              <a:rPr lang="en-US" sz="1200" dirty="0"/>
              <a:t> </a:t>
            </a:r>
          </a:p>
          <a:p>
            <a:r>
              <a:rPr lang="en-US" sz="1200" dirty="0"/>
              <a:t>Last updated: 6/21/212</a:t>
            </a:r>
          </a:p>
        </p:txBody>
      </p:sp>
      <p:pic>
        <p:nvPicPr>
          <p:cNvPr id="6" name="Picture">
            <a:extLst>
              <a:ext uri="{FF2B5EF4-FFF2-40B4-BE49-F238E27FC236}">
                <a16:creationId xmlns:a16="http://schemas.microsoft.com/office/drawing/2014/main" id="{6F9AA580-96E9-497A-AFD6-3E277068BDC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6565900" y="1651000"/>
            <a:ext cx="5334000" cy="3556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pic>
        <p:nvPicPr>
          <p:cNvPr id="7" name="Picture">
            <a:extLst>
              <a:ext uri="{FF2B5EF4-FFF2-40B4-BE49-F238E27FC236}">
                <a16:creationId xmlns:a16="http://schemas.microsoft.com/office/drawing/2014/main" id="{9873EE74-163E-4566-9045-D8F4B323854B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508001" y="1511300"/>
            <a:ext cx="5334000" cy="3556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8599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421</Words>
  <Application>Microsoft Office PowerPoint</Application>
  <PresentationFormat>Widescreen</PresentationFormat>
  <Paragraphs>50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Key SDH Graphs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Graphs</dc:title>
  <dc:creator>Courts, Kelly</dc:creator>
  <cp:lastModifiedBy>Courts, Kelly</cp:lastModifiedBy>
  <cp:revision>31</cp:revision>
  <dcterms:created xsi:type="dcterms:W3CDTF">2021-08-20T16:29:22Z</dcterms:created>
  <dcterms:modified xsi:type="dcterms:W3CDTF">2022-06-22T11:10:10Z</dcterms:modified>
</cp:coreProperties>
</file>