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9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3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2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2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1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0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9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1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6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887E8-89D3-4FF5-A9B2-7C52B8C97C86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BC36-D5B8-4BD0-8179-04E88A35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3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4746FD1-3048-4D55-8C6A-551216546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19160"/>
              </p:ext>
            </p:extLst>
          </p:nvPr>
        </p:nvGraphicFramePr>
        <p:xfrm>
          <a:off x="4794824" y="1718594"/>
          <a:ext cx="3825428" cy="323735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96207">
                  <a:extLst>
                    <a:ext uri="{9D8B030D-6E8A-4147-A177-3AD203B41FA5}">
                      <a16:colId xmlns:a16="http://schemas.microsoft.com/office/drawing/2014/main" val="2436375773"/>
                    </a:ext>
                  </a:extLst>
                </a:gridCol>
                <a:gridCol w="2865149">
                  <a:extLst>
                    <a:ext uri="{9D8B030D-6E8A-4147-A177-3AD203B41FA5}">
                      <a16:colId xmlns:a16="http://schemas.microsoft.com/office/drawing/2014/main" val="3917971076"/>
                    </a:ext>
                  </a:extLst>
                </a:gridCol>
                <a:gridCol w="464072">
                  <a:extLst>
                    <a:ext uri="{9D8B030D-6E8A-4147-A177-3AD203B41FA5}">
                      <a16:colId xmlns:a16="http://schemas.microsoft.com/office/drawing/2014/main" val="1440653504"/>
                    </a:ext>
                  </a:extLst>
                </a:gridCol>
              </a:tblGrid>
              <a:tr h="310843">
                <a:tc gridSpan="2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noProof="0" dirty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9836492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solidFill>
                            <a:schemeClr val="tx1"/>
                          </a:solidFill>
                        </a:rPr>
                        <a:t>Desalojo o amenaza de perder el hogar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20104065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Vivienda o reparaciones inseguras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02516114"/>
                  </a:ext>
                </a:extLst>
              </a:tr>
              <a:tr h="302356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Custodia y 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manutención</a:t>
                      </a:r>
                      <a:endParaRPr lang="es-E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45545996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solidFill>
                            <a:schemeClr val="tx1"/>
                          </a:solidFill>
                        </a:rPr>
                        <a:t>Facturas de servicios públicos o avisos discontinuación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82906296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Seguro de salud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920059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Inmigración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71995787"/>
                  </a:ext>
                </a:extLst>
              </a:tr>
              <a:tr h="37027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Beneficios del Seguro Social (SSI)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4197179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Otros beneficios (WIC, SNAP, efectivo)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887247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DCD7FA1-323E-49FE-8C40-C7DB5B4E0EAA}"/>
              </a:ext>
            </a:extLst>
          </p:cNvPr>
          <p:cNvSpPr txBox="1">
            <a:spLocks/>
          </p:cNvSpPr>
          <p:nvPr/>
        </p:nvSpPr>
        <p:spPr>
          <a:xfrm>
            <a:off x="322976" y="154967"/>
            <a:ext cx="8498046" cy="1001559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400" dirty="0"/>
          </a:p>
          <a:p>
            <a:endParaRPr lang="en-US" sz="1400" dirty="0"/>
          </a:p>
          <a:p>
            <a:r>
              <a:rPr lang="es-ES" sz="1800" b="1" dirty="0"/>
              <a:t>¡Felicitaciones por  la nueva adición a su familia! </a:t>
            </a:r>
          </a:p>
          <a:p>
            <a:r>
              <a:rPr lang="es-ES" sz="1400" dirty="0"/>
              <a:t>Aquí en St. Christopher, nos preocupamos por su hijo y su familia. Si desea ayuda con alguno de los recursos que están a continuación, déjanos saber marcándolo. Tenemos un equipo en casa, que incluye ayuda legal GRATUITA, y podemos compartir información sobre otros recursos en su comunidad. Sus respuestas se mantendrán confidenciales.</a:t>
            </a: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16D04C-BDD9-4D1F-89C1-9603C26CB3D6}"/>
              </a:ext>
            </a:extLst>
          </p:cNvPr>
          <p:cNvSpPr txBox="1"/>
          <p:nvPr/>
        </p:nvSpPr>
        <p:spPr>
          <a:xfrm>
            <a:off x="462833" y="6213227"/>
            <a:ext cx="8218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ea typeface="Arial Unicode MS"/>
              </a:rPr>
              <a:t>MRN: </a:t>
            </a:r>
            <a:r>
              <a:rPr lang="en-US" sz="1000" dirty="0">
                <a:latin typeface="Times New Roman" panose="02020603050405020304" pitchFamily="18" charset="0"/>
                <a:ea typeface="Arial Unicode MS"/>
              </a:rPr>
              <a:t>______________ 												            </a:t>
            </a:r>
            <a:r>
              <a:rPr lang="en-US" sz="1000" b="1" dirty="0">
                <a:latin typeface="Times New Roman" panose="02020603050405020304" pitchFamily="18" charset="0"/>
                <a:ea typeface="Arial Unicode MS"/>
              </a:rPr>
              <a:t>DATE: _____________</a:t>
            </a:r>
            <a:endParaRPr lang="en-US" sz="1000" dirty="0"/>
          </a:p>
          <a:p>
            <a:endParaRPr lang="en-US" sz="900" u="sng" dirty="0">
              <a:latin typeface="Times New Roman" panose="02020603050405020304" pitchFamily="18" charset="0"/>
              <a:ea typeface="Arial Unicode MS"/>
            </a:endParaRPr>
          </a:p>
          <a:p>
            <a:endParaRPr lang="en-US" sz="900" b="1" u="sng" dirty="0">
              <a:latin typeface="Times New Roman" panose="02020603050405020304" pitchFamily="18" charset="0"/>
              <a:ea typeface="Arial Unicode MS"/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EFD05BD-54B6-4CAE-835E-DB6991EB7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383602"/>
              </p:ext>
            </p:extLst>
          </p:nvPr>
        </p:nvGraphicFramePr>
        <p:xfrm>
          <a:off x="523752" y="1718594"/>
          <a:ext cx="3825426" cy="33112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96207">
                  <a:extLst>
                    <a:ext uri="{9D8B030D-6E8A-4147-A177-3AD203B41FA5}">
                      <a16:colId xmlns:a16="http://schemas.microsoft.com/office/drawing/2014/main" val="2436375773"/>
                    </a:ext>
                  </a:extLst>
                </a:gridCol>
                <a:gridCol w="2865147">
                  <a:extLst>
                    <a:ext uri="{9D8B030D-6E8A-4147-A177-3AD203B41FA5}">
                      <a16:colId xmlns:a16="http://schemas.microsoft.com/office/drawing/2014/main" val="3917971076"/>
                    </a:ext>
                  </a:extLst>
                </a:gridCol>
                <a:gridCol w="464072">
                  <a:extLst>
                    <a:ext uri="{9D8B030D-6E8A-4147-A177-3AD203B41FA5}">
                      <a16:colId xmlns:a16="http://schemas.microsoft.com/office/drawing/2014/main" val="1440653504"/>
                    </a:ext>
                  </a:extLst>
                </a:gridCol>
              </a:tblGrid>
              <a:tr h="319472">
                <a:tc gridSpan="2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noProof="0" dirty="0">
                          <a:solidFill>
                            <a:schemeClr val="tx1"/>
                          </a:solidFill>
                        </a:rPr>
                        <a:t>Sí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9836492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Recursos de comida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20104065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Cuna o mois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é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02516114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Transporte a citas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45545996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Opciones de guardería y preescolar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920059"/>
                  </a:ext>
                </a:extLst>
              </a:tr>
              <a:tr h="30831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>
                          <a:solidFill>
                            <a:schemeClr val="tx1"/>
                          </a:solidFill>
                        </a:rPr>
                        <a:t>Programa de visitas domiciliarias de enfermeras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71995787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Asientos de carro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4197179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Recursos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para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salud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mental, uso de sustancias o depressi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ó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 posparto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5964053"/>
                  </a:ext>
                </a:extLst>
              </a:tr>
              <a:tr h="319472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Problemas de seguridad (para usted o su hijo)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6593896"/>
                  </a:ext>
                </a:extLst>
              </a:tr>
            </a:tbl>
          </a:graphicData>
        </a:graphic>
      </p:graphicFrame>
      <p:pic>
        <p:nvPicPr>
          <p:cNvPr id="10" name="Graphic 9" descr="Home1 with solid fill">
            <a:extLst>
              <a:ext uri="{FF2B5EF4-FFF2-40B4-BE49-F238E27FC236}">
                <a16:creationId xmlns:a16="http://schemas.microsoft.com/office/drawing/2014/main" id="{3F290AF5-6A48-4AF6-8FDC-F760AF097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60753" y="2003472"/>
            <a:ext cx="369640" cy="369640"/>
          </a:xfrm>
          <a:prstGeom prst="rect">
            <a:avLst/>
          </a:prstGeom>
        </p:spPr>
      </p:pic>
      <p:pic>
        <p:nvPicPr>
          <p:cNvPr id="12" name="Graphic 11" descr="Hammer with solid fill">
            <a:extLst>
              <a:ext uri="{FF2B5EF4-FFF2-40B4-BE49-F238E27FC236}">
                <a16:creationId xmlns:a16="http://schemas.microsoft.com/office/drawing/2014/main" id="{AEA552A2-646F-4641-8026-79E6DDBD82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85974" y="2373112"/>
            <a:ext cx="325069" cy="312460"/>
          </a:xfrm>
          <a:prstGeom prst="rect">
            <a:avLst/>
          </a:prstGeom>
        </p:spPr>
      </p:pic>
      <p:pic>
        <p:nvPicPr>
          <p:cNvPr id="17" name="Graphic 16" descr="Earth globe: Americas with solid fill">
            <a:extLst>
              <a:ext uri="{FF2B5EF4-FFF2-40B4-BE49-F238E27FC236}">
                <a16:creationId xmlns:a16="http://schemas.microsoft.com/office/drawing/2014/main" id="{CA1CA177-206F-4139-AAD7-89D5319D4C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02033" y="3748835"/>
            <a:ext cx="318341" cy="318341"/>
          </a:xfrm>
          <a:prstGeom prst="rect">
            <a:avLst/>
          </a:prstGeom>
        </p:spPr>
      </p:pic>
      <p:pic>
        <p:nvPicPr>
          <p:cNvPr id="19" name="Graphic 18" descr="Apple with solid fill">
            <a:extLst>
              <a:ext uri="{FF2B5EF4-FFF2-40B4-BE49-F238E27FC236}">
                <a16:creationId xmlns:a16="http://schemas.microsoft.com/office/drawing/2014/main" id="{AACD4F4C-E74C-4DEB-80CD-3338B2724F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3449" y="2070381"/>
            <a:ext cx="276451" cy="276451"/>
          </a:xfrm>
          <a:prstGeom prst="rect">
            <a:avLst/>
          </a:prstGeom>
        </p:spPr>
      </p:pic>
      <p:pic>
        <p:nvPicPr>
          <p:cNvPr id="20" name="Graphic 19" descr="Heart with pulse with solid fill">
            <a:extLst>
              <a:ext uri="{FF2B5EF4-FFF2-40B4-BE49-F238E27FC236}">
                <a16:creationId xmlns:a16="http://schemas.microsoft.com/office/drawing/2014/main" id="{A6CBE806-AB31-4C2D-B8AC-2086A9925C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72538" y="3374374"/>
            <a:ext cx="346070" cy="346070"/>
          </a:xfrm>
          <a:prstGeom prst="rect">
            <a:avLst/>
          </a:prstGeom>
        </p:spPr>
      </p:pic>
      <p:pic>
        <p:nvPicPr>
          <p:cNvPr id="30" name="Graphic 29" descr="Sad face outline with solid fill">
            <a:extLst>
              <a:ext uri="{FF2B5EF4-FFF2-40B4-BE49-F238E27FC236}">
                <a16:creationId xmlns:a16="http://schemas.microsoft.com/office/drawing/2014/main" id="{C926B062-C862-4F4D-9E5B-3CCCAF7FA4C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8291" y="4108273"/>
            <a:ext cx="342900" cy="342900"/>
          </a:xfrm>
          <a:prstGeom prst="rect">
            <a:avLst/>
          </a:prstGeom>
        </p:spPr>
      </p:pic>
      <p:pic>
        <p:nvPicPr>
          <p:cNvPr id="36" name="Graphic 35" descr="Car with solid fill">
            <a:extLst>
              <a:ext uri="{FF2B5EF4-FFF2-40B4-BE49-F238E27FC236}">
                <a16:creationId xmlns:a16="http://schemas.microsoft.com/office/drawing/2014/main" id="{37EB159E-75B7-422B-9C7B-62DCB9EE1E2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17039" y="2693914"/>
            <a:ext cx="342900" cy="342900"/>
          </a:xfrm>
          <a:prstGeom prst="rect">
            <a:avLst/>
          </a:prstGeom>
        </p:spPr>
      </p:pic>
      <p:pic>
        <p:nvPicPr>
          <p:cNvPr id="38" name="Graphic 37" descr="Books with solid fill">
            <a:extLst>
              <a:ext uri="{FF2B5EF4-FFF2-40B4-BE49-F238E27FC236}">
                <a16:creationId xmlns:a16="http://schemas.microsoft.com/office/drawing/2014/main" id="{B34D11F6-5B6C-49A9-BFAE-47AA16FEE6D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03128" y="2986604"/>
            <a:ext cx="333368" cy="333368"/>
          </a:xfrm>
          <a:prstGeom prst="rect">
            <a:avLst/>
          </a:prstGeom>
        </p:spPr>
      </p:pic>
      <p:pic>
        <p:nvPicPr>
          <p:cNvPr id="40" name="Graphic 39" descr="Warning with solid fill">
            <a:extLst>
              <a:ext uri="{FF2B5EF4-FFF2-40B4-BE49-F238E27FC236}">
                <a16:creationId xmlns:a16="http://schemas.microsoft.com/office/drawing/2014/main" id="{715884E2-C07F-40C3-A860-6404C72143A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90224" y="4569922"/>
            <a:ext cx="342900" cy="342900"/>
          </a:xfrm>
          <a:prstGeom prst="rect">
            <a:avLst/>
          </a:prstGeom>
        </p:spPr>
      </p:pic>
      <p:pic>
        <p:nvPicPr>
          <p:cNvPr id="42" name="Graphic 41" descr="Plugged Unplugged with solid fill">
            <a:extLst>
              <a:ext uri="{FF2B5EF4-FFF2-40B4-BE49-F238E27FC236}">
                <a16:creationId xmlns:a16="http://schemas.microsoft.com/office/drawing/2014/main" id="{6E7402EC-84F2-4471-A36D-27E40BD8CAF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83485" y="3020585"/>
            <a:ext cx="342900" cy="342900"/>
          </a:xfrm>
          <a:prstGeom prst="rect">
            <a:avLst/>
          </a:prstGeom>
        </p:spPr>
      </p:pic>
      <p:pic>
        <p:nvPicPr>
          <p:cNvPr id="48" name="Graphic 47" descr="Dollar with solid fill">
            <a:extLst>
              <a:ext uri="{FF2B5EF4-FFF2-40B4-BE49-F238E27FC236}">
                <a16:creationId xmlns:a16="http://schemas.microsoft.com/office/drawing/2014/main" id="{CF608BAF-1C62-4DCC-9593-35DFAE932B5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905915" y="4095343"/>
            <a:ext cx="279316" cy="279316"/>
          </a:xfrm>
          <a:prstGeom prst="rect">
            <a:avLst/>
          </a:prstGeom>
        </p:spPr>
      </p:pic>
      <p:pic>
        <p:nvPicPr>
          <p:cNvPr id="56" name="Graphic 55" descr="Credit card with solid fill">
            <a:extLst>
              <a:ext uri="{FF2B5EF4-FFF2-40B4-BE49-F238E27FC236}">
                <a16:creationId xmlns:a16="http://schemas.microsoft.com/office/drawing/2014/main" id="{BBE3115B-BDA1-4091-9531-0985C0FD0E6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902033" y="4464682"/>
            <a:ext cx="309035" cy="309035"/>
          </a:xfrm>
          <a:prstGeom prst="rect">
            <a:avLst/>
          </a:prstGeom>
        </p:spPr>
      </p:pic>
      <p:pic>
        <p:nvPicPr>
          <p:cNvPr id="60" name="Graphic 59" descr="Scales of justice with solid fill">
            <a:extLst>
              <a:ext uri="{FF2B5EF4-FFF2-40B4-BE49-F238E27FC236}">
                <a16:creationId xmlns:a16="http://schemas.microsoft.com/office/drawing/2014/main" id="{7C9846F1-9BF4-48AE-BD69-9D3AD0007E9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894524" y="2704389"/>
            <a:ext cx="302098" cy="302098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CB4BF5F1-8AC5-4AF1-9CC3-006E73E266EA}"/>
              </a:ext>
            </a:extLst>
          </p:cNvPr>
          <p:cNvSpPr txBox="1"/>
          <p:nvPr/>
        </p:nvSpPr>
        <p:spPr>
          <a:xfrm>
            <a:off x="2039043" y="1103984"/>
            <a:ext cx="4865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en-US" sz="1600" dirty="0">
                <a:solidFill>
                  <a:srgbClr val="202124"/>
                </a:solidFill>
              </a:rPr>
              <a:t>¿Le gustaría ayuda con…?</a:t>
            </a:r>
            <a:endParaRPr lang="en-US" sz="1600" b="1" dirty="0">
              <a:solidFill>
                <a:srgbClr val="1A1A1A"/>
              </a:solidFill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rgbClr val="1A1A1A"/>
                </a:solidFill>
                <a:cs typeface="Calibri" panose="020F0502020204030204" pitchFamily="34" charset="0"/>
              </a:rPr>
              <a:t>(Marque sí a todas las que apliquen)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69C112-6CEB-4EA2-9A42-421C1F746E52}"/>
              </a:ext>
            </a:extLst>
          </p:cNvPr>
          <p:cNvSpPr txBox="1"/>
          <p:nvPr/>
        </p:nvSpPr>
        <p:spPr>
          <a:xfrm>
            <a:off x="523753" y="5501138"/>
            <a:ext cx="8096492" cy="584775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altLang="en-US" sz="1400" dirty="0">
                <a:solidFill>
                  <a:srgbClr val="202124"/>
                </a:solidFill>
              </a:rPr>
              <a:t>¿ Qué es lo que más le gusta de su hijo?</a:t>
            </a:r>
            <a:r>
              <a:rPr lang="en-US" sz="1400" dirty="0"/>
              <a:t> </a:t>
            </a:r>
            <a:r>
              <a:rPr lang="en-US" sz="1600" dirty="0"/>
              <a:t>____________________________________________</a:t>
            </a:r>
          </a:p>
          <a:p>
            <a:r>
              <a:rPr lang="en-US" sz="1600" dirty="0"/>
              <a:t>_____________________________________________________________________________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589EB3-A722-4E02-8337-58DEF3A064FF}"/>
              </a:ext>
            </a:extLst>
          </p:cNvPr>
          <p:cNvSpPr txBox="1"/>
          <p:nvPr/>
        </p:nvSpPr>
        <p:spPr>
          <a:xfrm>
            <a:off x="3440347" y="5098074"/>
            <a:ext cx="2452446" cy="312503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Ninguna de las anteriores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BA9C7A-1918-45D1-B59D-52DFECAC44C8}"/>
              </a:ext>
            </a:extLst>
          </p:cNvPr>
          <p:cNvCxnSpPr>
            <a:cxnSpLocks/>
          </p:cNvCxnSpPr>
          <p:nvPr/>
        </p:nvCxnSpPr>
        <p:spPr>
          <a:xfrm>
            <a:off x="5410535" y="5089287"/>
            <a:ext cx="0" cy="32129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Graphic 3" descr="Crib with solid fill">
            <a:extLst>
              <a:ext uri="{FF2B5EF4-FFF2-40B4-BE49-F238E27FC236}">
                <a16:creationId xmlns:a16="http://schemas.microsoft.com/office/drawing/2014/main" id="{89E710F2-75CF-4DCA-A88C-47D42C2D8E7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91871" y="2340320"/>
            <a:ext cx="349391" cy="349391"/>
          </a:xfrm>
          <a:prstGeom prst="rect">
            <a:avLst/>
          </a:prstGeom>
        </p:spPr>
      </p:pic>
      <p:pic>
        <p:nvPicPr>
          <p:cNvPr id="15" name="Graphic 14" descr="Seat Belt with solid fill">
            <a:extLst>
              <a:ext uri="{FF2B5EF4-FFF2-40B4-BE49-F238E27FC236}">
                <a16:creationId xmlns:a16="http://schemas.microsoft.com/office/drawing/2014/main" id="{99808D19-DF7B-4285-AFA6-41ACC6B2A0B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98362" y="3767954"/>
            <a:ext cx="297360" cy="297360"/>
          </a:xfrm>
          <a:prstGeom prst="rect">
            <a:avLst/>
          </a:prstGeom>
        </p:spPr>
      </p:pic>
      <p:pic>
        <p:nvPicPr>
          <p:cNvPr id="11" name="Graphic 10" descr="Stethoscope with solid fill">
            <a:extLst>
              <a:ext uri="{FF2B5EF4-FFF2-40B4-BE49-F238E27FC236}">
                <a16:creationId xmlns:a16="http://schemas.microsoft.com/office/drawing/2014/main" id="{8FA989AE-B4E3-42A1-BF84-7FE6CA5181C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652988" y="3338342"/>
            <a:ext cx="260540" cy="26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3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2980</TotalTime>
  <Words>214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Cushwa, Ann</dc:creator>
  <cp:lastModifiedBy>Spengler, Emily</cp:lastModifiedBy>
  <cp:revision>17</cp:revision>
  <cp:lastPrinted>2021-11-05T18:58:29Z</cp:lastPrinted>
  <dcterms:created xsi:type="dcterms:W3CDTF">2021-11-03T19:57:10Z</dcterms:created>
  <dcterms:modified xsi:type="dcterms:W3CDTF">2022-07-28T15:34:08Z</dcterms:modified>
</cp:coreProperties>
</file>