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0"/>
  </p:notesMasterIdLst>
  <p:handoutMasterIdLst>
    <p:handoutMasterId r:id="rId31"/>
  </p:handoutMasterIdLst>
  <p:sldIdLst>
    <p:sldId id="256" r:id="rId2"/>
    <p:sldId id="258" r:id="rId3"/>
    <p:sldId id="290" r:id="rId4"/>
    <p:sldId id="291" r:id="rId5"/>
    <p:sldId id="292" r:id="rId6"/>
    <p:sldId id="284" r:id="rId7"/>
    <p:sldId id="257" r:id="rId8"/>
    <p:sldId id="262" r:id="rId9"/>
    <p:sldId id="265" r:id="rId10"/>
    <p:sldId id="267" r:id="rId11"/>
    <p:sldId id="269" r:id="rId12"/>
    <p:sldId id="259" r:id="rId13"/>
    <p:sldId id="274" r:id="rId14"/>
    <p:sldId id="273" r:id="rId15"/>
    <p:sldId id="272" r:id="rId16"/>
    <p:sldId id="263" r:id="rId17"/>
    <p:sldId id="270" r:id="rId18"/>
    <p:sldId id="281" r:id="rId19"/>
    <p:sldId id="260" r:id="rId20"/>
    <p:sldId id="279" r:id="rId21"/>
    <p:sldId id="287" r:id="rId22"/>
    <p:sldId id="288" r:id="rId23"/>
    <p:sldId id="261" r:id="rId24"/>
    <p:sldId id="277" r:id="rId25"/>
    <p:sldId id="280" r:id="rId26"/>
    <p:sldId id="285" r:id="rId27"/>
    <p:sldId id="289" r:id="rId28"/>
    <p:sldId id="286" r:id="rId2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4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69012ECD-51FC-41F1-AA8D-1B2483CD663E}" styleName="Light Style 2 - Accent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0588" autoAdjust="0"/>
    <p:restoredTop sz="88403" autoAdjust="0"/>
  </p:normalViewPr>
  <p:slideViewPr>
    <p:cSldViewPr snapToGrid="0" snapToObjects="1" showGuides="1">
      <p:cViewPr>
        <p:scale>
          <a:sx n="81" d="100"/>
          <a:sy n="81" d="100"/>
        </p:scale>
        <p:origin x="-930" y="-30"/>
      </p:cViewPr>
      <p:guideLst>
        <p:guide orient="horz" pos="214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AE2900C-8DF4-40DE-9A2D-3435FA1C4B0B}" type="datetimeFigureOut">
              <a:rPr lang="en-US" smtClean="0"/>
              <a:t>5/16/2016</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FA49EC0F-170C-4A36-A62C-5EF58E997036}" type="slidenum">
              <a:rPr lang="en-US" smtClean="0"/>
              <a:t>‹#›</a:t>
            </a:fld>
            <a:endParaRPr lang="en-US"/>
          </a:p>
        </p:txBody>
      </p:sp>
    </p:spTree>
    <p:extLst>
      <p:ext uri="{BB962C8B-B14F-4D97-AF65-F5344CB8AC3E}">
        <p14:creationId xmlns:p14="http://schemas.microsoft.com/office/powerpoint/2010/main" val="13009911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D0E2664-16DF-9145-A0CC-94C09E01A96C}" type="datetimeFigureOut">
              <a:rPr lang="en-US" smtClean="0"/>
              <a:t>5/16/2016</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D893209-5A0C-DF46-BF05-DABBEF24B27D}" type="slidenum">
              <a:rPr lang="en-US" smtClean="0"/>
              <a:t>‹#›</a:t>
            </a:fld>
            <a:endParaRPr lang="en-US"/>
          </a:p>
        </p:txBody>
      </p:sp>
    </p:spTree>
    <p:extLst>
      <p:ext uri="{BB962C8B-B14F-4D97-AF65-F5344CB8AC3E}">
        <p14:creationId xmlns:p14="http://schemas.microsoft.com/office/powerpoint/2010/main" val="3978906878"/>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smtClean="0"/>
              <a:t>http://pathwayspapolicyblog.com/2010/06/self-sufficiency-standard-presentation.html</a:t>
            </a:r>
            <a:endParaRPr lang="en-US"/>
          </a:p>
        </p:txBody>
      </p:sp>
      <p:sp>
        <p:nvSpPr>
          <p:cNvPr id="4" name="Slide Number Placeholder 3"/>
          <p:cNvSpPr>
            <a:spLocks noGrp="1"/>
          </p:cNvSpPr>
          <p:nvPr>
            <p:ph type="sldNum" sz="quarter" idx="10"/>
          </p:nvPr>
        </p:nvSpPr>
        <p:spPr/>
        <p:txBody>
          <a:bodyPr/>
          <a:lstStyle/>
          <a:p>
            <a:fld id="{5D893209-5A0C-DF46-BF05-DABBEF24B27D}" type="slidenum">
              <a:rPr lang="en-US" smtClean="0"/>
              <a:t>6</a:t>
            </a:fld>
            <a:endParaRPr lang="en-US"/>
          </a:p>
        </p:txBody>
      </p:sp>
    </p:spTree>
    <p:extLst>
      <p:ext uri="{BB962C8B-B14F-4D97-AF65-F5344CB8AC3E}">
        <p14:creationId xmlns:p14="http://schemas.microsoft.com/office/powerpoint/2010/main" val="2478752537"/>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D893209-5A0C-DF46-BF05-DABBEF24B27D}" type="slidenum">
              <a:rPr lang="en-US" smtClean="0"/>
              <a:t>27</a:t>
            </a:fld>
            <a:endParaRPr lang="en-US"/>
          </a:p>
        </p:txBody>
      </p:sp>
    </p:spTree>
    <p:extLst>
      <p:ext uri="{BB962C8B-B14F-4D97-AF65-F5344CB8AC3E}">
        <p14:creationId xmlns:p14="http://schemas.microsoft.com/office/powerpoint/2010/main" val="142859503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sz="1700">
                <a:solidFill>
                  <a:schemeClr val="tx1"/>
                </a:solidFill>
                <a:latin typeface="Verdana" pitchFamily="34" charset="0"/>
                <a:ea typeface="Arial Unicode MS" pitchFamily="34" charset="-128"/>
                <a:cs typeface="Arial Unicode MS" pitchFamily="34" charset="-128"/>
              </a:defRPr>
            </a:lvl1pPr>
            <a:lvl2pPr marL="729057" indent="-280406" defTabSz="914437">
              <a:defRPr sz="1700">
                <a:solidFill>
                  <a:schemeClr val="tx1"/>
                </a:solidFill>
                <a:latin typeface="Verdana" pitchFamily="34" charset="0"/>
                <a:ea typeface="Arial Unicode MS" pitchFamily="34" charset="-128"/>
                <a:cs typeface="Arial Unicode MS" pitchFamily="34" charset="-128"/>
              </a:defRPr>
            </a:lvl2pPr>
            <a:lvl3pPr marL="1121626" indent="-224325" defTabSz="914437">
              <a:defRPr sz="1700">
                <a:solidFill>
                  <a:schemeClr val="tx1"/>
                </a:solidFill>
                <a:latin typeface="Verdana" pitchFamily="34" charset="0"/>
                <a:ea typeface="Arial Unicode MS" pitchFamily="34" charset="-128"/>
                <a:cs typeface="Arial Unicode MS" pitchFamily="34" charset="-128"/>
              </a:defRPr>
            </a:lvl3pPr>
            <a:lvl4pPr marL="1570276" indent="-224325" defTabSz="914437">
              <a:defRPr sz="1700">
                <a:solidFill>
                  <a:schemeClr val="tx1"/>
                </a:solidFill>
                <a:latin typeface="Verdana" pitchFamily="34" charset="0"/>
                <a:ea typeface="Arial Unicode MS" pitchFamily="34" charset="-128"/>
                <a:cs typeface="Arial Unicode MS" pitchFamily="34" charset="-128"/>
              </a:defRPr>
            </a:lvl4pPr>
            <a:lvl5pPr marL="2018927" indent="-224325" defTabSz="914437">
              <a:defRPr sz="1700">
                <a:solidFill>
                  <a:schemeClr val="tx1"/>
                </a:solidFill>
                <a:latin typeface="Verdana" pitchFamily="34" charset="0"/>
                <a:ea typeface="Arial Unicode MS" pitchFamily="34" charset="-128"/>
                <a:cs typeface="Arial Unicode MS" pitchFamily="34" charset="-128"/>
              </a:defRPr>
            </a:lvl5pPr>
            <a:lvl6pPr marL="2467577"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6pPr>
            <a:lvl7pPr marL="2916227"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7pPr>
            <a:lvl8pPr marL="3364878"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8pPr>
            <a:lvl9pPr marL="3813528"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9pPr>
          </a:lstStyle>
          <a:p>
            <a:fld id="{F10FFFBE-867B-46CB-883D-3FB8426F212A}" type="slidenum">
              <a:rPr lang="en-US" sz="1200" smtClean="0">
                <a:latin typeface="Times New Roman" pitchFamily="18" charset="0"/>
              </a:rPr>
              <a:pPr/>
              <a:t>9</a:t>
            </a:fld>
            <a:endParaRPr lang="en-US" sz="1200" dirty="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233203727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14437">
              <a:defRPr sz="1700">
                <a:solidFill>
                  <a:schemeClr val="tx1"/>
                </a:solidFill>
                <a:latin typeface="Verdana" pitchFamily="34" charset="0"/>
                <a:ea typeface="Arial Unicode MS" pitchFamily="34" charset="-128"/>
                <a:cs typeface="Arial Unicode MS" pitchFamily="34" charset="-128"/>
              </a:defRPr>
            </a:lvl1pPr>
            <a:lvl2pPr marL="729057" indent="-280406" defTabSz="914437">
              <a:defRPr sz="1700">
                <a:solidFill>
                  <a:schemeClr val="tx1"/>
                </a:solidFill>
                <a:latin typeface="Verdana" pitchFamily="34" charset="0"/>
                <a:ea typeface="Arial Unicode MS" pitchFamily="34" charset="-128"/>
                <a:cs typeface="Arial Unicode MS" pitchFamily="34" charset="-128"/>
              </a:defRPr>
            </a:lvl2pPr>
            <a:lvl3pPr marL="1121626" indent="-224325" defTabSz="914437">
              <a:defRPr sz="1700">
                <a:solidFill>
                  <a:schemeClr val="tx1"/>
                </a:solidFill>
                <a:latin typeface="Verdana" pitchFamily="34" charset="0"/>
                <a:ea typeface="Arial Unicode MS" pitchFamily="34" charset="-128"/>
                <a:cs typeface="Arial Unicode MS" pitchFamily="34" charset="-128"/>
              </a:defRPr>
            </a:lvl3pPr>
            <a:lvl4pPr marL="1570276" indent="-224325" defTabSz="914437">
              <a:defRPr sz="1700">
                <a:solidFill>
                  <a:schemeClr val="tx1"/>
                </a:solidFill>
                <a:latin typeface="Verdana" pitchFamily="34" charset="0"/>
                <a:ea typeface="Arial Unicode MS" pitchFamily="34" charset="-128"/>
                <a:cs typeface="Arial Unicode MS" pitchFamily="34" charset="-128"/>
              </a:defRPr>
            </a:lvl4pPr>
            <a:lvl5pPr marL="2018927" indent="-224325" defTabSz="914437">
              <a:defRPr sz="1700">
                <a:solidFill>
                  <a:schemeClr val="tx1"/>
                </a:solidFill>
                <a:latin typeface="Verdana" pitchFamily="34" charset="0"/>
                <a:ea typeface="Arial Unicode MS" pitchFamily="34" charset="-128"/>
                <a:cs typeface="Arial Unicode MS" pitchFamily="34" charset="-128"/>
              </a:defRPr>
            </a:lvl5pPr>
            <a:lvl6pPr marL="2467577"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6pPr>
            <a:lvl7pPr marL="2916227"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7pPr>
            <a:lvl8pPr marL="3364878"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8pPr>
            <a:lvl9pPr marL="3813528" indent="-224325" algn="ctr" defTabSz="914437" eaLnBrk="0" fontAlgn="base" hangingPunct="0">
              <a:spcBef>
                <a:spcPct val="0"/>
              </a:spcBef>
              <a:spcAft>
                <a:spcPct val="0"/>
              </a:spcAft>
              <a:defRPr sz="1700">
                <a:solidFill>
                  <a:schemeClr val="tx1"/>
                </a:solidFill>
                <a:latin typeface="Verdana" pitchFamily="34" charset="0"/>
                <a:ea typeface="Arial Unicode MS" pitchFamily="34" charset="-128"/>
                <a:cs typeface="Arial Unicode MS" pitchFamily="34" charset="-128"/>
              </a:defRPr>
            </a:lvl9pPr>
          </a:lstStyle>
          <a:p>
            <a:fld id="{F10FFFBE-867B-46CB-883D-3FB8426F212A}" type="slidenum">
              <a:rPr lang="en-US" sz="1200" smtClean="0">
                <a:latin typeface="Times New Roman" pitchFamily="18" charset="0"/>
              </a:rPr>
              <a:pPr/>
              <a:t>10</a:t>
            </a:fld>
            <a:endParaRPr lang="en-US" sz="1200" dirty="0" smtClean="0">
              <a:latin typeface="Times New Roman" pitchFamily="18" charset="0"/>
            </a:endParaRPr>
          </a:p>
        </p:txBody>
      </p:sp>
      <p:sp>
        <p:nvSpPr>
          <p:cNvPr id="39939" name="Rectangle 2"/>
          <p:cNvSpPr>
            <a:spLocks noGrp="1" noRot="1" noChangeAspect="1" noChangeArrowheads="1" noTextEdit="1"/>
          </p:cNvSpPr>
          <p:nvPr>
            <p:ph type="sldImg"/>
          </p:nvPr>
        </p:nvSpPr>
        <p:spPr>
          <a:ln/>
        </p:spPr>
      </p:sp>
      <p:sp>
        <p:nvSpPr>
          <p:cNvPr id="399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dirty="0" smtClean="0"/>
          </a:p>
        </p:txBody>
      </p:sp>
    </p:spTree>
    <p:extLst>
      <p:ext uri="{BB962C8B-B14F-4D97-AF65-F5344CB8AC3E}">
        <p14:creationId xmlns:p14="http://schemas.microsoft.com/office/powerpoint/2010/main" val="325842243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dirty="0" smtClean="0"/>
              <a:t>Data from http://www.dpw.state.pa.us/foradults/supplementalnutritionassistanceprogram/D_000639 (accessed Feb. 12, 2014)</a:t>
            </a:r>
            <a:r>
              <a:rPr lang="en-US" baseline="0" dirty="0" smtClean="0"/>
              <a:t> </a:t>
            </a:r>
          </a:p>
          <a:p>
            <a:pPr marL="0" marR="0" indent="0" algn="l" defTabSz="457200" rtl="0" eaLnBrk="1" fontAlgn="auto" latinLnBrk="0" hangingPunct="1">
              <a:lnSpc>
                <a:spcPct val="100000"/>
              </a:lnSpc>
              <a:spcBef>
                <a:spcPts val="0"/>
              </a:spcBef>
              <a:spcAft>
                <a:spcPts val="0"/>
              </a:spcAft>
              <a:buClrTx/>
              <a:buSzTx/>
              <a:buFontTx/>
              <a:buNone/>
              <a:tabLst/>
              <a:defRPr/>
            </a:pPr>
            <a:r>
              <a:rPr lang="en-US" baseline="0" dirty="0" smtClean="0"/>
              <a:t>Reflects decrease as of November 1, 2013 </a:t>
            </a:r>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14</a:t>
            </a:fld>
            <a:endParaRPr lang="en-US"/>
          </a:p>
        </p:txBody>
      </p:sp>
    </p:spTree>
    <p:extLst>
      <p:ext uri="{BB962C8B-B14F-4D97-AF65-F5344CB8AC3E}">
        <p14:creationId xmlns:p14="http://schemas.microsoft.com/office/powerpoint/2010/main" val="170784798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16</a:t>
            </a:fld>
            <a:endParaRPr lang="en-US"/>
          </a:p>
        </p:txBody>
      </p:sp>
    </p:spTree>
    <p:extLst>
      <p:ext uri="{BB962C8B-B14F-4D97-AF65-F5344CB8AC3E}">
        <p14:creationId xmlns:p14="http://schemas.microsoft.com/office/powerpoint/2010/main" val="77153562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19</a:t>
            </a:fld>
            <a:endParaRPr lang="en-US"/>
          </a:p>
        </p:txBody>
      </p:sp>
    </p:spTree>
    <p:extLst>
      <p:ext uri="{BB962C8B-B14F-4D97-AF65-F5344CB8AC3E}">
        <p14:creationId xmlns:p14="http://schemas.microsoft.com/office/powerpoint/2010/main" val="18801933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NEED</a:t>
            </a:r>
            <a:r>
              <a:rPr lang="en-US" baseline="0" dirty="0" smtClean="0"/>
              <a:t> CURRENT NUMBERS FOR 2PA 014 </a:t>
            </a:r>
          </a:p>
          <a:p>
            <a:endParaRPr lang="en-US" baseline="0" dirty="0" smtClean="0"/>
          </a:p>
          <a:p>
            <a:r>
              <a:rPr lang="en-US" baseline="0" dirty="0" smtClean="0"/>
              <a:t>These are for 2011 from Congressional Research Service report http://www.fas.org/sgp/crs/misc/RL32760.pdf</a:t>
            </a:r>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20</a:t>
            </a:fld>
            <a:endParaRPr lang="en-US"/>
          </a:p>
        </p:txBody>
      </p:sp>
    </p:spTree>
    <p:extLst>
      <p:ext uri="{BB962C8B-B14F-4D97-AF65-F5344CB8AC3E}">
        <p14:creationId xmlns:p14="http://schemas.microsoft.com/office/powerpoint/2010/main" val="334680672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Uninsured rate from http://</a:t>
            </a:r>
            <a:r>
              <a:rPr lang="en-US" dirty="0" err="1" smtClean="0"/>
              <a:t>www.pilcop.org</a:t>
            </a:r>
            <a:r>
              <a:rPr lang="en-US" dirty="0" smtClean="0"/>
              <a:t>/fewer-pa-children-have-health-coverage/</a:t>
            </a:r>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24</a:t>
            </a:fld>
            <a:endParaRPr lang="en-US"/>
          </a:p>
        </p:txBody>
      </p:sp>
    </p:spTree>
    <p:extLst>
      <p:ext uri="{BB962C8B-B14F-4D97-AF65-F5344CB8AC3E}">
        <p14:creationId xmlns:p14="http://schemas.microsoft.com/office/powerpoint/2010/main" val="65854849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5D893209-5A0C-DF46-BF05-DABBEF24B27D}" type="slidenum">
              <a:rPr lang="en-US" smtClean="0"/>
              <a:t>25</a:t>
            </a:fld>
            <a:endParaRPr lang="en-US"/>
          </a:p>
        </p:txBody>
      </p:sp>
    </p:spTree>
    <p:extLst>
      <p:ext uri="{BB962C8B-B14F-4D97-AF65-F5344CB8AC3E}">
        <p14:creationId xmlns:p14="http://schemas.microsoft.com/office/powerpoint/2010/main" val="149545504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3" name="Rounded Rectangle 12"/>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9" name="Subtitle 8"/>
          <p:cNvSpPr>
            <a:spLocks noGrp="1"/>
          </p:cNvSpPr>
          <p:nvPr>
            <p:ph type="subTitle" idx="1"/>
          </p:nvPr>
        </p:nvSpPr>
        <p:spPr>
          <a:xfrm>
            <a:off x="1295400" y="3200400"/>
            <a:ext cx="6400800" cy="1600200"/>
          </a:xfrm>
        </p:spPr>
        <p:txBody>
          <a:bodyPr/>
          <a:lstStyle>
            <a:lvl1pPr marL="0" indent="0" algn="ctr">
              <a:buNone/>
              <a:defRPr sz="26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p:txBody>
          <a:bodyPr/>
          <a:lstStyle/>
          <a:p>
            <a:fld id="{4B3972C4-7232-B84F-AB50-5F10AEFB2CB9}" type="datetimeFigureOut">
              <a:rPr lang="en-US" smtClean="0"/>
              <a:t>5/16/2016</a:t>
            </a:fld>
            <a:endParaRPr lang="en-US"/>
          </a:p>
        </p:txBody>
      </p:sp>
      <p:sp>
        <p:nvSpPr>
          <p:cNvPr id="17" name="Footer Placeholder 16"/>
          <p:cNvSpPr>
            <a:spLocks noGrp="1"/>
          </p:cNvSpPr>
          <p:nvPr>
            <p:ph type="ftr" sz="quarter" idx="11"/>
          </p:nvPr>
        </p:nvSpPr>
        <p:spPr/>
        <p:txBody>
          <a:bodyPr/>
          <a:lstStyle/>
          <a:p>
            <a:endParaRPr lang="en-US"/>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E0505594-3CB8-2942-9C69-FC8A675B97B0}" type="slidenum">
              <a:rPr lang="en-US" smtClean="0"/>
              <a:t>‹#›</a:t>
            </a:fld>
            <a:endParaRPr lang="en-US"/>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1505930"/>
            <a:ext cx="8229600" cy="1470025"/>
          </a:xfrm>
        </p:spPr>
        <p:txBody>
          <a:bodyPr anchor="ctr"/>
          <a:lstStyle>
            <a:lvl1pPr algn="ctr">
              <a:defRPr lang="en-US" dirty="0">
                <a:solidFill>
                  <a:srgbClr val="FFFFFF"/>
                </a:solidFill>
              </a:defRPr>
            </a:lvl1pPr>
          </a:lstStyle>
          <a:p>
            <a:r>
              <a:rPr kumimoji="0" lang="en-US" smtClean="0"/>
              <a:t>Click to edit Master title style</a:t>
            </a:r>
            <a:endParaRPr kumimoji="0"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3972C4-7232-B84F-AB50-5F10AEFB2CB9}"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505594-3CB8-2942-9C69-FC8A675B97B0}"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4B3972C4-7232-B84F-AB50-5F10AEFB2CB9}"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505594-3CB8-2942-9C69-FC8A675B97B0}" type="slidenum">
              <a:rPr lang="en-US" smtClean="0"/>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191000"/>
          </a:xfrm>
        </p:spPr>
        <p:txBody>
          <a:bodyPr/>
          <a:lstStyle/>
          <a:p>
            <a:pPr lvl="0"/>
            <a:endParaRPr lang="en-US" noProof="0" smtClean="0"/>
          </a:p>
        </p:txBody>
      </p:sp>
      <p:sp>
        <p:nvSpPr>
          <p:cNvPr id="4" name="Rectangle 6"/>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125056726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TwoObj">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1600200"/>
            <a:ext cx="4038600" cy="4191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600200"/>
            <a:ext cx="40386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3771900"/>
            <a:ext cx="4038600" cy="20193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6"/>
          <p:cNvSpPr>
            <a:spLocks noGrp="1" noChangeArrowheads="1"/>
          </p:cNvSpPr>
          <p:nvPr>
            <p:ph type="ftr" sz="quarter" idx="10"/>
          </p:nvPr>
        </p:nvSpPr>
        <p:spPr>
          <a:ln/>
        </p:spPr>
        <p:txBody>
          <a:bodyPr/>
          <a:lstStyle>
            <a:lvl1pPr>
              <a:defRPr/>
            </a:lvl1pPr>
          </a:lstStyle>
          <a:p>
            <a:pPr>
              <a:defRPr/>
            </a:pPr>
            <a:endParaRPr lang="en-US"/>
          </a:p>
        </p:txBody>
      </p:sp>
    </p:spTree>
    <p:extLst>
      <p:ext uri="{BB962C8B-B14F-4D97-AF65-F5344CB8AC3E}">
        <p14:creationId xmlns:p14="http://schemas.microsoft.com/office/powerpoint/2010/main" val="72727976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4B3972C4-7232-B84F-AB50-5F10AEFB2CB9}" type="datetimeFigureOut">
              <a:rPr lang="en-US" smtClean="0"/>
              <a:t>5/16/2016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E0505594-3CB8-2942-9C69-FC8A675B97B0}" type="slidenum">
              <a:rPr lang="en-US" smtClean="0"/>
              <a:t>‹#›</a:t>
            </a:fld>
            <a:endParaRPr lang="en-US"/>
          </a:p>
        </p:txBody>
      </p:sp>
      <p:sp>
        <p:nvSpPr>
          <p:cNvPr id="8" name="Content Placeholder 7"/>
          <p:cNvSpPr>
            <a:spLocks noGrp="1"/>
          </p:cNvSpPr>
          <p:nvPr>
            <p:ph sz="quarter" idx="1"/>
          </p:nvPr>
        </p:nvSpPr>
        <p:spPr>
          <a:xfrm>
            <a:off x="914400" y="1447800"/>
            <a:ext cx="777240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10" name="Rounded Rectangle 9"/>
          <p:cNvSpPr/>
          <p:nvPr/>
        </p:nvSpPr>
        <p:spPr>
          <a:xfrm>
            <a:off x="65313"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722313" y="952500"/>
            <a:ext cx="7772400" cy="1362075"/>
          </a:xfrm>
        </p:spPr>
        <p:txBody>
          <a:bodyPr anchor="b" anchorCtr="0"/>
          <a:lstStyle>
            <a:lvl1pPr algn="l">
              <a:buNone/>
              <a:defRPr sz="4000" b="0" cap="none"/>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2547938"/>
            <a:ext cx="7772400" cy="1338262"/>
          </a:xfrm>
        </p:spPr>
        <p:txBody>
          <a:bodyPr anchor="t" anchorCtr="0"/>
          <a:lstStyle>
            <a:lvl1pPr marL="0" indent="0">
              <a:buNone/>
              <a:defRPr sz="24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4B3972C4-7232-B84F-AB50-5F10AEFB2CB9}" type="datetimeFigureOut">
              <a:rPr lang="en-US" smtClean="0"/>
              <a:t>5/16/2016</a:t>
            </a:fld>
            <a:endParaRPr lang="en-US"/>
          </a:p>
        </p:txBody>
      </p:sp>
      <p:sp>
        <p:nvSpPr>
          <p:cNvPr id="5" name="Footer Placeholder 4"/>
          <p:cNvSpPr>
            <a:spLocks noGrp="1"/>
          </p:cNvSpPr>
          <p:nvPr>
            <p:ph type="ftr" sz="quarter" idx="11"/>
          </p:nvPr>
        </p:nvSpPr>
        <p:spPr>
          <a:xfrm>
            <a:off x="800100" y="6172200"/>
            <a:ext cx="4000500" cy="457200"/>
          </a:xfrm>
        </p:spPr>
        <p:txBody>
          <a:bodyPr/>
          <a:lstStyle/>
          <a:p>
            <a:endParaRPr lang="en-US"/>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306"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Slide Number Placeholder 5"/>
          <p:cNvSpPr>
            <a:spLocks noGrp="1"/>
          </p:cNvSpPr>
          <p:nvPr>
            <p:ph type="sldNum" sz="quarter" idx="12"/>
          </p:nvPr>
        </p:nvSpPr>
        <p:spPr>
          <a:xfrm>
            <a:off x="146304" y="6208776"/>
            <a:ext cx="457200" cy="457200"/>
          </a:xfrm>
        </p:spPr>
        <p:txBody>
          <a:bodyPr/>
          <a:lstStyle/>
          <a:p>
            <a:fld id="{E0505594-3CB8-2942-9C69-FC8A675B97B0}" type="slidenum">
              <a:rPr lang="en-US" smtClean="0"/>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4B3972C4-7232-B84F-AB50-5F10AEFB2CB9}" type="datetimeFigureOut">
              <a:rPr lang="en-US" smtClean="0"/>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505594-3CB8-2942-9C69-FC8A675B97B0}" type="slidenum">
              <a:rPr lang="en-US" smtClean="0"/>
              <a:t>‹#›</a:t>
            </a:fld>
            <a:endParaRPr lang="en-US"/>
          </a:p>
        </p:txBody>
      </p:sp>
      <p:sp>
        <p:nvSpPr>
          <p:cNvPr id="9" name="Content Placeholder 8"/>
          <p:cNvSpPr>
            <a:spLocks noGrp="1"/>
          </p:cNvSpPr>
          <p:nvPr>
            <p:ph sz="quarter" idx="1"/>
          </p:nvPr>
        </p:nvSpPr>
        <p:spPr>
          <a:xfrm>
            <a:off x="91440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933950" y="1447800"/>
            <a:ext cx="3749040" cy="45720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914400" y="273050"/>
            <a:ext cx="7772400" cy="1143000"/>
          </a:xfrm>
        </p:spPr>
        <p:txBody>
          <a:bodyPr anchor="b" anchorCtr="0"/>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9144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953000" y="1447800"/>
            <a:ext cx="37338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7" name="Date Placeholder 6"/>
          <p:cNvSpPr>
            <a:spLocks noGrp="1"/>
          </p:cNvSpPr>
          <p:nvPr>
            <p:ph type="dt" sz="half" idx="10"/>
          </p:nvPr>
        </p:nvSpPr>
        <p:spPr/>
        <p:txBody>
          <a:bodyPr/>
          <a:lstStyle/>
          <a:p>
            <a:fld id="{4B3972C4-7232-B84F-AB50-5F10AEFB2CB9}" type="datetimeFigureOut">
              <a:rPr lang="en-US" smtClean="0"/>
              <a:t>5/16/2016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E0505594-3CB8-2942-9C69-FC8A675B97B0}" type="slidenum">
              <a:rPr lang="en-US" smtClean="0"/>
              <a:t>‹#›</a:t>
            </a:fld>
            <a:endParaRPr lang="en-US"/>
          </a:p>
        </p:txBody>
      </p:sp>
      <p:sp>
        <p:nvSpPr>
          <p:cNvPr id="11" name="Content Placeholder 10"/>
          <p:cNvSpPr>
            <a:spLocks noGrp="1"/>
          </p:cNvSpPr>
          <p:nvPr>
            <p:ph sz="half" idx="2"/>
          </p:nvPr>
        </p:nvSpPr>
        <p:spPr>
          <a:xfrm>
            <a:off x="9144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4"/>
          </p:nvPr>
        </p:nvSpPr>
        <p:spPr>
          <a:xfrm>
            <a:off x="4953000" y="2247900"/>
            <a:ext cx="3733800" cy="38862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4B3972C4-7232-B84F-AB50-5F10AEFB2CB9}" type="datetimeFigureOut">
              <a:rPr lang="en-US" smtClean="0"/>
              <a:t>5/16/2016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E0505594-3CB8-2942-9C69-FC8A675B97B0}"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B3972C4-7232-B84F-AB50-5F10AEFB2CB9}" type="datetimeFigureOut">
              <a:rPr lang="en-US" smtClean="0"/>
              <a:t>5/16/2016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E0505594-3CB8-2942-9C69-FC8A675B97B0}"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914400" y="273050"/>
            <a:ext cx="7772400" cy="1143000"/>
          </a:xfrm>
        </p:spPr>
        <p:txBody>
          <a:bodyPr anchor="b" anchorCtr="0"/>
          <a:lstStyle>
            <a:lvl1pPr algn="l">
              <a:buNone/>
              <a:defRPr sz="4000" b="0"/>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914400" y="1600200"/>
            <a:ext cx="1905000"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3972C4-7232-B84F-AB50-5F10AEFB2CB9}" type="datetimeFigureOut">
              <a:rPr lang="en-US" smtClean="0"/>
              <a:t>5/16/2016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E0505594-3CB8-2942-9C69-FC8A675B97B0}" type="slidenum">
              <a:rPr lang="en-US" smtClean="0"/>
              <a:t>‹#›</a:t>
            </a:fld>
            <a:endParaRPr lang="en-US"/>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4B3972C4-7232-B84F-AB50-5F10AEFB2CB9}" type="datetimeFigureOut">
              <a:rPr lang="en-US" smtClean="0"/>
              <a:t>5/16/2016</a:t>
            </a:fld>
            <a:endParaRPr lang="en-US"/>
          </a:p>
        </p:txBody>
      </p:sp>
      <p:sp>
        <p:nvSpPr>
          <p:cNvPr id="6" name="Footer Placeholder 5"/>
          <p:cNvSpPr>
            <a:spLocks noGrp="1"/>
          </p:cNvSpPr>
          <p:nvPr>
            <p:ph type="ftr" sz="quarter" idx="11"/>
          </p:nvPr>
        </p:nvSpPr>
        <p:spPr>
          <a:xfrm>
            <a:off x="914400" y="6172200"/>
            <a:ext cx="3886200" cy="457200"/>
          </a:xfrm>
        </p:spPr>
        <p:txBody>
          <a:bodyPr/>
          <a:lstStyle/>
          <a:p>
            <a:endParaRPr lang="en-US"/>
          </a:p>
        </p:txBody>
      </p:sp>
      <p:sp>
        <p:nvSpPr>
          <p:cNvPr id="7" name="Slide Number Placeholder 6"/>
          <p:cNvSpPr>
            <a:spLocks noGrp="1"/>
          </p:cNvSpPr>
          <p:nvPr>
            <p:ph type="sldNum" sz="quarter" idx="12"/>
          </p:nvPr>
        </p:nvSpPr>
        <p:spPr>
          <a:xfrm>
            <a:off x="146304" y="6208776"/>
            <a:ext cx="457200" cy="457200"/>
          </a:xfrm>
        </p:spPr>
        <p:txBody>
          <a:bodyPr/>
          <a:lstStyle/>
          <a:p>
            <a:fld id="{E0505594-3CB8-2942-9C69-FC8A675B97B0}" type="slidenum">
              <a:rPr lang="en-US" smtClean="0"/>
              <a:t>‹#›</a:t>
            </a:fld>
            <a:endParaRPr lang="en-US"/>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smtClean="0"/>
              <a:t>Click icon to add picture</a:t>
            </a:r>
            <a:endParaRPr kumimoji="0"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useBgFill="1">
        <p:nvSpPr>
          <p:cNvPr id="8" name="Rounded Rectangle 7"/>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914400" y="274638"/>
            <a:ext cx="7772400" cy="1143000"/>
          </a:xfrm>
          <a:prstGeom prst="rect">
            <a:avLst/>
          </a:prstGeom>
        </p:spPr>
        <p:txBody>
          <a:bodyPr bIns="91440" anchor="b" anchorCtr="0">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914400" y="1447800"/>
            <a:ext cx="7772400" cy="4572000"/>
          </a:xfrm>
          <a:prstGeom prst="rect">
            <a:avLst/>
          </a:prstGeom>
        </p:spPr>
        <p:txBody>
          <a:bodyPr>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172200" y="6191250"/>
            <a:ext cx="2476500" cy="476250"/>
          </a:xfrm>
          <a:prstGeom prst="rect">
            <a:avLst/>
          </a:prstGeom>
        </p:spPr>
        <p:txBody>
          <a:bodyPr anchor="ctr" anchorCtr="0"/>
          <a:lstStyle>
            <a:lvl1pPr algn="r" eaLnBrk="1" latinLnBrk="0" hangingPunct="1">
              <a:defRPr kumimoji="0" sz="1400">
                <a:solidFill>
                  <a:schemeClr val="tx2"/>
                </a:solidFill>
              </a:defRPr>
            </a:lvl1pPr>
          </a:lstStyle>
          <a:p>
            <a:fld id="{4B3972C4-7232-B84F-AB50-5F10AEFB2CB9}" type="datetimeFigureOut">
              <a:rPr lang="en-US" smtClean="0"/>
              <a:t>5/16/2016</a:t>
            </a:fld>
            <a:endParaRPr lang="en-US"/>
          </a:p>
        </p:txBody>
      </p:sp>
      <p:sp>
        <p:nvSpPr>
          <p:cNvPr id="3" name="Footer Placeholder 2"/>
          <p:cNvSpPr>
            <a:spLocks noGrp="1"/>
          </p:cNvSpPr>
          <p:nvPr>
            <p:ph type="ftr" sz="quarter" idx="3"/>
          </p:nvPr>
        </p:nvSpPr>
        <p:spPr>
          <a:xfrm>
            <a:off x="914400" y="6172200"/>
            <a:ext cx="3962400" cy="457200"/>
          </a:xfrm>
          <a:prstGeom prst="rect">
            <a:avLst/>
          </a:prstGeom>
        </p:spPr>
        <p:txBody>
          <a:bodyPr anchor="ctr" anchorCtr="0"/>
          <a:lstStyle>
            <a:lvl1pPr eaLnBrk="1" latinLnBrk="0" hangingPunct="1">
              <a:defRPr kumimoji="0" sz="1400">
                <a:solidFill>
                  <a:schemeClr val="tx2"/>
                </a:solidFill>
              </a:defRPr>
            </a:lvl1pPr>
          </a:lstStyle>
          <a:p>
            <a:endParaRPr lang="en-US"/>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E0505594-3CB8-2942-9C69-FC8A675B97B0}"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274320" indent="-274320" algn="l" rtl="0" eaLnBrk="1" latinLnBrk="0" hangingPunct="1">
        <a:spcBef>
          <a:spcPts val="580"/>
        </a:spcBef>
        <a:buClr>
          <a:schemeClr val="accent1"/>
        </a:buClr>
        <a:buSzPct val="85000"/>
        <a:buFont typeface="Wingdings 2"/>
        <a:buChar char=""/>
        <a:defRPr kumimoji="0" sz="2600" kern="1200">
          <a:solidFill>
            <a:schemeClr val="tx1"/>
          </a:solidFill>
          <a:latin typeface="+mn-lt"/>
          <a:ea typeface="+mn-ea"/>
          <a:cs typeface="+mn-cs"/>
        </a:defRPr>
      </a:lvl1pPr>
      <a:lvl2pPr marL="548640" indent="-228600" algn="l" rtl="0" eaLnBrk="1" latinLnBrk="0" hangingPunct="1">
        <a:spcBef>
          <a:spcPts val="370"/>
        </a:spcBef>
        <a:buClr>
          <a:schemeClr val="accent2"/>
        </a:buClr>
        <a:buSzPct val="85000"/>
        <a:buFont typeface="Wingdings 2"/>
        <a:buChar char=""/>
        <a:defRPr kumimoji="0" sz="2400" kern="1200">
          <a:solidFill>
            <a:schemeClr val="tx1"/>
          </a:solidFill>
          <a:latin typeface="+mn-lt"/>
          <a:ea typeface="+mn-ea"/>
          <a:cs typeface="+mn-cs"/>
        </a:defRPr>
      </a:lvl2pPr>
      <a:lvl3pPr marL="822960" indent="-228600" algn="l" rtl="0" eaLnBrk="1" latinLnBrk="0" hangingPunct="1">
        <a:spcBef>
          <a:spcPts val="370"/>
        </a:spcBef>
        <a:buClr>
          <a:schemeClr val="accent1">
            <a:tint val="60000"/>
          </a:schemeClr>
        </a:buClr>
        <a:buSzPct val="8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ts val="370"/>
        </a:spcBef>
        <a:buClr>
          <a:schemeClr val="accent3"/>
        </a:buClr>
        <a:buSzPct val="80000"/>
        <a:buFont typeface="Wingdings 2"/>
        <a:buChar char=""/>
        <a:defRPr kumimoji="0" sz="2000" kern="1200">
          <a:solidFill>
            <a:schemeClr val="tx1"/>
          </a:solidFill>
          <a:latin typeface="+mn-lt"/>
          <a:ea typeface="+mn-ea"/>
          <a:cs typeface="+mn-cs"/>
        </a:defRPr>
      </a:lvl4pPr>
      <a:lvl5pPr marL="1371600" indent="-228600" algn="l" rtl="0" eaLnBrk="1" latinLnBrk="0" hangingPunct="1">
        <a:spcBef>
          <a:spcPts val="370"/>
        </a:spcBef>
        <a:buClr>
          <a:schemeClr val="accent3"/>
        </a:buClr>
        <a:buFontTx/>
        <a:buChar char="o"/>
        <a:defRPr kumimoji="0" sz="2000" kern="1200">
          <a:solidFill>
            <a:schemeClr val="tx1"/>
          </a:solidFill>
          <a:latin typeface="+mn-lt"/>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849745" y="3200399"/>
            <a:ext cx="7379855" cy="2960256"/>
          </a:xfrm>
        </p:spPr>
        <p:txBody>
          <a:bodyPr>
            <a:normAutofit/>
          </a:bodyPr>
          <a:lstStyle/>
          <a:p>
            <a:r>
              <a:rPr lang="en-US" dirty="0" smtClean="0"/>
              <a:t>A Noon Advocacy Lecture Presented by </a:t>
            </a:r>
          </a:p>
          <a:p>
            <a:r>
              <a:rPr lang="en-US" dirty="0" err="1" smtClean="0"/>
              <a:t>PHILAKids|MLP</a:t>
            </a:r>
            <a:endParaRPr lang="en-US" dirty="0" smtClean="0"/>
          </a:p>
          <a:p>
            <a:endParaRPr lang="en-US" dirty="0" smtClean="0"/>
          </a:p>
          <a:p>
            <a:r>
              <a:rPr lang="en-US" dirty="0" smtClean="0"/>
              <a:t>May 16, 2015</a:t>
            </a:r>
          </a:p>
          <a:p>
            <a:endParaRPr lang="en-US" dirty="0" smtClean="0"/>
          </a:p>
        </p:txBody>
      </p:sp>
      <p:sp>
        <p:nvSpPr>
          <p:cNvPr id="2" name="Title 1"/>
          <p:cNvSpPr>
            <a:spLocks noGrp="1"/>
          </p:cNvSpPr>
          <p:nvPr>
            <p:ph type="ctrTitle"/>
          </p:nvPr>
        </p:nvSpPr>
        <p:spPr/>
        <p:txBody>
          <a:bodyPr/>
          <a:lstStyle/>
          <a:p>
            <a:r>
              <a:rPr lang="en-US" dirty="0" smtClean="0"/>
              <a:t>Introduction to Public Benefits</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eaLnBrk="1" hangingPunct="1"/>
            <a:r>
              <a:rPr lang="en-US" dirty="0" smtClean="0"/>
              <a:t>Public Benefits and </a:t>
            </a:r>
            <a:r>
              <a:rPr lang="en-US" dirty="0"/>
              <a:t>Income </a:t>
            </a:r>
            <a:r>
              <a:rPr lang="en-US" dirty="0" smtClean="0"/>
              <a:t>Eligibility</a:t>
            </a:r>
          </a:p>
        </p:txBody>
      </p:sp>
      <p:sp>
        <p:nvSpPr>
          <p:cNvPr id="12291" name="Rectangle 3"/>
          <p:cNvSpPr>
            <a:spLocks noGrp="1" noChangeArrowheads="1"/>
          </p:cNvSpPr>
          <p:nvPr>
            <p:ph type="body" idx="1"/>
          </p:nvPr>
        </p:nvSpPr>
        <p:spPr/>
        <p:txBody>
          <a:bodyPr/>
          <a:lstStyle/>
          <a:p>
            <a:pPr eaLnBrk="1" hangingPunct="1">
              <a:buFontTx/>
              <a:buNone/>
            </a:pPr>
            <a:endParaRPr lang="en-US" dirty="0" smtClean="0"/>
          </a:p>
          <a:p>
            <a:pPr eaLnBrk="1" hangingPunct="1">
              <a:buFontTx/>
              <a:buNone/>
            </a:pPr>
            <a:endParaRPr lang="en-US" dirty="0" smtClean="0"/>
          </a:p>
          <a:p>
            <a:pPr eaLnBrk="1" hangingPunct="1"/>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3631730981"/>
              </p:ext>
            </p:extLst>
          </p:nvPr>
        </p:nvGraphicFramePr>
        <p:xfrm>
          <a:off x="914400" y="1660720"/>
          <a:ext cx="7467600" cy="3962400"/>
        </p:xfrm>
        <a:graphic>
          <a:graphicData uri="http://schemas.openxmlformats.org/drawingml/2006/table">
            <a:tbl>
              <a:tblPr firstRow="1" bandRow="1">
                <a:tableStyleId>{5C22544A-7EE6-4342-B048-85BDC9FD1C3A}</a:tableStyleId>
              </a:tblPr>
              <a:tblGrid>
                <a:gridCol w="3733800"/>
                <a:gridCol w="3733800"/>
              </a:tblGrid>
              <a:tr h="774676">
                <a:tc>
                  <a:txBody>
                    <a:bodyPr/>
                    <a:lstStyle/>
                    <a:p>
                      <a:pPr algn="ctr"/>
                      <a:r>
                        <a:rPr lang="en-US" dirty="0" smtClean="0"/>
                        <a:t>BENEFIT</a:t>
                      </a:r>
                      <a:endParaRPr lang="en-US" dirty="0"/>
                    </a:p>
                  </a:txBody>
                  <a:tcPr/>
                </a:tc>
                <a:tc>
                  <a:txBody>
                    <a:bodyPr/>
                    <a:lstStyle/>
                    <a:p>
                      <a:pPr algn="ctr"/>
                      <a:r>
                        <a:rPr lang="en-US" dirty="0" smtClean="0"/>
                        <a:t>TO BE ELIGIBLE, </a:t>
                      </a:r>
                    </a:p>
                    <a:p>
                      <a:pPr algn="ctr"/>
                      <a:r>
                        <a:rPr lang="en-US" dirty="0" smtClean="0"/>
                        <a:t>YOU HAVE</a:t>
                      </a:r>
                      <a:r>
                        <a:rPr lang="en-US" baseline="0" dirty="0" smtClean="0"/>
                        <a:t> TO BE UNDER:</a:t>
                      </a:r>
                      <a:endParaRPr lang="en-US" dirty="0"/>
                    </a:p>
                  </a:txBody>
                  <a:tcPr/>
                </a:tc>
              </a:tr>
              <a:tr h="685383">
                <a:tc>
                  <a:txBody>
                    <a:bodyPr/>
                    <a:lstStyle/>
                    <a:p>
                      <a:pPr algn="ctr"/>
                      <a:r>
                        <a:rPr lang="en-US" dirty="0" smtClean="0"/>
                        <a:t>Cas</a:t>
                      </a:r>
                      <a:r>
                        <a:rPr lang="en-US" baseline="0" dirty="0" smtClean="0"/>
                        <a:t>h Assistance (aka: TANF, welfare)</a:t>
                      </a:r>
                      <a:endParaRPr lang="en-US" dirty="0"/>
                    </a:p>
                  </a:txBody>
                  <a:tcPr/>
                </a:tc>
                <a:tc>
                  <a:txBody>
                    <a:bodyPr/>
                    <a:lstStyle/>
                    <a:p>
                      <a:pPr algn="ctr"/>
                      <a:r>
                        <a:rPr lang="en-US" sz="1800" dirty="0" smtClean="0"/>
                        <a:t>49% FPL</a:t>
                      </a:r>
                      <a:endParaRPr lang="en-US" sz="1800" dirty="0"/>
                    </a:p>
                  </a:txBody>
                  <a:tcPr/>
                </a:tc>
              </a:tr>
              <a:tr h="685383">
                <a:tc>
                  <a:txBody>
                    <a:bodyPr/>
                    <a:lstStyle/>
                    <a:p>
                      <a:pPr algn="ctr"/>
                      <a:r>
                        <a:rPr lang="en-US" dirty="0" smtClean="0"/>
                        <a:t>Food Assistance</a:t>
                      </a:r>
                      <a:r>
                        <a:rPr lang="en-US" baseline="0" dirty="0" smtClean="0"/>
                        <a:t> (aka: food stamps, SNAP)</a:t>
                      </a:r>
                      <a:endParaRPr lang="en-US" dirty="0"/>
                    </a:p>
                  </a:txBody>
                  <a:tcPr/>
                </a:tc>
                <a:tc>
                  <a:txBody>
                    <a:bodyPr/>
                    <a:lstStyle/>
                    <a:p>
                      <a:pPr algn="ctr"/>
                      <a:r>
                        <a:rPr lang="en-US" sz="1800" dirty="0" smtClean="0"/>
                        <a:t>160% FPL</a:t>
                      </a:r>
                      <a:endParaRPr lang="en-US" sz="1800" dirty="0"/>
                    </a:p>
                  </a:txBody>
                  <a:tcPr/>
                </a:tc>
              </a:tr>
              <a:tr h="397086">
                <a:tc>
                  <a:txBody>
                    <a:bodyPr/>
                    <a:lstStyle/>
                    <a:p>
                      <a:pPr algn="ctr"/>
                      <a:r>
                        <a:rPr lang="en-US" dirty="0" smtClean="0"/>
                        <a:t>Medicaid for parents</a:t>
                      </a:r>
                      <a:endParaRPr lang="en-US" dirty="0"/>
                    </a:p>
                  </a:txBody>
                  <a:tcPr/>
                </a:tc>
                <a:tc>
                  <a:txBody>
                    <a:bodyPr/>
                    <a:lstStyle/>
                    <a:p>
                      <a:pPr algn="ctr"/>
                      <a:r>
                        <a:rPr lang="en-US" sz="1800" dirty="0" smtClean="0"/>
                        <a:t>138% FPL</a:t>
                      </a:r>
                      <a:endParaRPr lang="en-US" sz="1800" dirty="0"/>
                    </a:p>
                  </a:txBody>
                  <a:tcPr/>
                </a:tc>
              </a:tr>
              <a:tr h="625700">
                <a:tc>
                  <a:txBody>
                    <a:bodyPr/>
                    <a:lstStyle/>
                    <a:p>
                      <a:pPr algn="ctr"/>
                      <a:r>
                        <a:rPr lang="en-US" dirty="0" smtClean="0"/>
                        <a:t>Medicaid for children</a:t>
                      </a:r>
                      <a:endParaRPr lang="en-US" dirty="0"/>
                    </a:p>
                  </a:txBody>
                  <a:tcPr/>
                </a:tc>
                <a:tc>
                  <a:txBody>
                    <a:bodyPr/>
                    <a:lstStyle/>
                    <a:p>
                      <a:pPr algn="ctr"/>
                      <a:r>
                        <a:rPr lang="en-US" sz="1800" dirty="0" smtClean="0"/>
                        <a:t>About 200% FPL</a:t>
                      </a:r>
                      <a:endParaRPr lang="en-US" sz="1800" dirty="0"/>
                    </a:p>
                  </a:txBody>
                  <a:tcPr/>
                </a:tc>
              </a:tr>
              <a:tr h="397086">
                <a:tc>
                  <a:txBody>
                    <a:bodyPr/>
                    <a:lstStyle/>
                    <a:p>
                      <a:pPr algn="ctr"/>
                      <a:r>
                        <a:rPr lang="en-US" dirty="0" smtClean="0"/>
                        <a:t>WIC</a:t>
                      </a:r>
                      <a:endParaRPr lang="en-US" dirty="0"/>
                    </a:p>
                  </a:txBody>
                  <a:tcPr/>
                </a:tc>
                <a:tc>
                  <a:txBody>
                    <a:bodyPr/>
                    <a:lstStyle/>
                    <a:p>
                      <a:pPr algn="ctr"/>
                      <a:r>
                        <a:rPr lang="en-US" sz="1800" dirty="0" smtClean="0"/>
                        <a:t>185% FPL</a:t>
                      </a:r>
                      <a:endParaRPr lang="en-US" sz="1800" dirty="0"/>
                    </a:p>
                  </a:txBody>
                  <a:tcPr/>
                </a:tc>
              </a:tr>
              <a:tr h="397086">
                <a:tc>
                  <a:txBody>
                    <a:bodyPr/>
                    <a:lstStyle/>
                    <a:p>
                      <a:pPr algn="ctr"/>
                      <a:r>
                        <a:rPr lang="en-US" dirty="0" smtClean="0"/>
                        <a:t>Day care vouchers</a:t>
                      </a:r>
                      <a:endParaRPr lang="en-US" dirty="0"/>
                    </a:p>
                  </a:txBody>
                  <a:tcPr/>
                </a:tc>
                <a:tc>
                  <a:txBody>
                    <a:bodyPr/>
                    <a:lstStyle/>
                    <a:p>
                      <a:pPr algn="ctr"/>
                      <a:r>
                        <a:rPr lang="en-US" sz="1800" dirty="0" smtClean="0"/>
                        <a:t>235%FPL</a:t>
                      </a:r>
                      <a:endParaRPr lang="en-US" sz="1800" dirty="0"/>
                    </a:p>
                  </a:txBody>
                  <a:tcPr/>
                </a:tc>
              </a:tr>
            </a:tbl>
          </a:graphicData>
        </a:graphic>
      </p:graphicFrame>
    </p:spTree>
    <p:extLst>
      <p:ext uri="{BB962C8B-B14F-4D97-AF65-F5344CB8AC3E}">
        <p14:creationId xmlns:p14="http://schemas.microsoft.com/office/powerpoint/2010/main" val="57152114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a:xfrm>
            <a:off x="721172" y="403280"/>
            <a:ext cx="8422827" cy="1143000"/>
          </a:xfrm>
        </p:spPr>
        <p:txBody>
          <a:bodyPr>
            <a:normAutofit fontScale="90000"/>
          </a:bodyPr>
          <a:lstStyle/>
          <a:p>
            <a:pPr eaLnBrk="1" hangingPunct="1"/>
            <a:r>
              <a:rPr lang="en-US" sz="4000" dirty="0" smtClean="0"/>
              <a:t>Verifications for Cash Assistance/Food Stamps/Medical Assistance </a:t>
            </a:r>
          </a:p>
        </p:txBody>
      </p:sp>
      <p:sp>
        <p:nvSpPr>
          <p:cNvPr id="13315" name="Rectangle 3"/>
          <p:cNvSpPr>
            <a:spLocks noGrp="1" noChangeArrowheads="1"/>
          </p:cNvSpPr>
          <p:nvPr>
            <p:ph type="body" idx="1"/>
          </p:nvPr>
        </p:nvSpPr>
        <p:spPr>
          <a:xfrm>
            <a:off x="457200" y="1524000"/>
            <a:ext cx="8229600" cy="4191000"/>
          </a:xfrm>
        </p:spPr>
        <p:txBody>
          <a:bodyPr/>
          <a:lstStyle/>
          <a:p>
            <a:pPr eaLnBrk="1" hangingPunct="1">
              <a:lnSpc>
                <a:spcPct val="90000"/>
              </a:lnSpc>
            </a:pPr>
            <a:r>
              <a:rPr lang="en-US" sz="2400" dirty="0" smtClean="0"/>
              <a:t>Household Verification filled out by your landlord or a disinterested third party </a:t>
            </a:r>
          </a:p>
          <a:p>
            <a:pPr eaLnBrk="1" hangingPunct="1">
              <a:lnSpc>
                <a:spcPct val="90000"/>
              </a:lnSpc>
            </a:pPr>
            <a:r>
              <a:rPr lang="en-US" sz="2400" dirty="0" smtClean="0"/>
              <a:t>Proof of your employment for the last 6 months – how much you’ve earned, start and end dates at each job</a:t>
            </a:r>
          </a:p>
          <a:p>
            <a:pPr eaLnBrk="1" hangingPunct="1">
              <a:lnSpc>
                <a:spcPct val="90000"/>
              </a:lnSpc>
            </a:pPr>
            <a:r>
              <a:rPr lang="en-US" sz="2400" dirty="0" smtClean="0"/>
              <a:t>Copy of your most recent bank statement on your checking and savings accounts</a:t>
            </a:r>
          </a:p>
          <a:p>
            <a:pPr eaLnBrk="1" hangingPunct="1">
              <a:lnSpc>
                <a:spcPct val="90000"/>
              </a:lnSpc>
            </a:pPr>
            <a:r>
              <a:rPr lang="en-US" sz="2400" dirty="0" smtClean="0"/>
              <a:t>Statements from any type of 401K or pension that you have</a:t>
            </a:r>
          </a:p>
          <a:p>
            <a:pPr eaLnBrk="1" hangingPunct="1">
              <a:lnSpc>
                <a:spcPct val="90000"/>
              </a:lnSpc>
            </a:pPr>
            <a:r>
              <a:rPr lang="en-US" sz="2400" dirty="0" smtClean="0"/>
              <a:t>Information about any insurance policies (</a:t>
            </a:r>
            <a:r>
              <a:rPr lang="en-US" sz="2400" dirty="0" err="1" smtClean="0"/>
              <a:t>ie</a:t>
            </a:r>
            <a:r>
              <a:rPr lang="en-US" sz="2400" dirty="0" smtClean="0"/>
              <a:t>: life insurance)</a:t>
            </a:r>
          </a:p>
          <a:p>
            <a:pPr eaLnBrk="1" hangingPunct="1">
              <a:lnSpc>
                <a:spcPct val="90000"/>
              </a:lnSpc>
            </a:pPr>
            <a:r>
              <a:rPr lang="en-US" sz="2400" dirty="0" smtClean="0"/>
              <a:t>Copy of the title to your car(s) </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3036372" cy="1143000"/>
          </a:xfrm>
        </p:spPr>
        <p:txBody>
          <a:bodyPr>
            <a:normAutofit/>
          </a:bodyPr>
          <a:lstStyle/>
          <a:p>
            <a:r>
              <a:rPr lang="en-US" dirty="0" smtClean="0"/>
              <a:t>Food Stamps </a:t>
            </a:r>
            <a:endParaRPr lang="en-US" dirty="0"/>
          </a:p>
        </p:txBody>
      </p:sp>
      <p:sp>
        <p:nvSpPr>
          <p:cNvPr id="3" name="Content Placeholder 2"/>
          <p:cNvSpPr>
            <a:spLocks noGrp="1"/>
          </p:cNvSpPr>
          <p:nvPr>
            <p:ph sz="quarter" idx="1"/>
          </p:nvPr>
        </p:nvSpPr>
        <p:spPr>
          <a:xfrm>
            <a:off x="914400" y="2054624"/>
            <a:ext cx="7772400" cy="4468218"/>
          </a:xfrm>
        </p:spPr>
        <p:txBody>
          <a:bodyPr>
            <a:normAutofit/>
          </a:bodyPr>
          <a:lstStyle/>
          <a:p>
            <a:pPr marL="0" indent="0">
              <a:buNone/>
            </a:pPr>
            <a:endParaRPr lang="en-US" b="1" dirty="0" smtClean="0"/>
          </a:p>
          <a:p>
            <a:r>
              <a:rPr lang="en-US" b="1" dirty="0" smtClean="0"/>
              <a:t>SNAP (Supplemental Nutrition Assistance Program)  </a:t>
            </a:r>
            <a:r>
              <a:rPr lang="en-US" dirty="0" smtClean="0"/>
              <a:t>commonly referred to as food stamps </a:t>
            </a:r>
          </a:p>
          <a:p>
            <a:pPr lvl="1"/>
            <a:r>
              <a:rPr lang="en-US" dirty="0"/>
              <a:t>Average monthly benefit per person is $128</a:t>
            </a:r>
          </a:p>
          <a:p>
            <a:pPr lvl="1"/>
            <a:r>
              <a:rPr lang="en-US" dirty="0"/>
              <a:t>Through the DPW</a:t>
            </a:r>
          </a:p>
          <a:p>
            <a:pPr lvl="1"/>
            <a:r>
              <a:rPr lang="en-US" dirty="0"/>
              <a:t>Must reapply every six months</a:t>
            </a:r>
          </a:p>
          <a:p>
            <a:pPr lvl="1"/>
            <a:r>
              <a:rPr lang="en-US" dirty="0"/>
              <a:t>Must be a U.S. citizen </a:t>
            </a:r>
          </a:p>
          <a:p>
            <a:pPr lvl="2"/>
            <a:r>
              <a:rPr lang="en-US" dirty="0"/>
              <a:t>Children born in the U.S. are eligible even if both parents are not </a:t>
            </a:r>
            <a:r>
              <a:rPr lang="en-US" dirty="0" smtClean="0"/>
              <a:t>citizens</a:t>
            </a:r>
          </a:p>
          <a:p>
            <a:r>
              <a:rPr lang="en-US" dirty="0" smtClean="0"/>
              <a:t>What about multi-family households?</a:t>
            </a:r>
          </a:p>
          <a:p>
            <a:pPr marL="0" indent="0">
              <a:buNone/>
            </a:pPr>
            <a:endParaRPr lang="en-US" dirty="0"/>
          </a:p>
        </p:txBody>
      </p:sp>
      <p:pic>
        <p:nvPicPr>
          <p:cNvPr id="4" name="Picture 3" descr="http://www.philalegal.org/sites/default/files/styles/medium/public/snap-logo.png?itok=Bp05pEAs"/>
          <p:cNvPicPr/>
          <p:nvPr/>
        </p:nvPicPr>
        <p:blipFill>
          <a:blip r:embed="rId2"/>
          <a:srcRect/>
          <a:stretch>
            <a:fillRect/>
          </a:stretch>
        </p:blipFill>
        <p:spPr bwMode="auto">
          <a:xfrm>
            <a:off x="5528338" y="274638"/>
            <a:ext cx="2545661" cy="1779986"/>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p:txBody>
          <a:bodyPr/>
          <a:lstStyle/>
          <a:p>
            <a:pPr eaLnBrk="1" hangingPunct="1"/>
            <a:r>
              <a:rPr lang="en-US" smtClean="0"/>
              <a:t>Food Stamps</a:t>
            </a:r>
          </a:p>
        </p:txBody>
      </p:sp>
      <p:sp>
        <p:nvSpPr>
          <p:cNvPr id="20483" name="Rectangle 9"/>
          <p:cNvSpPr>
            <a:spLocks noGrp="1" noChangeArrowheads="1"/>
          </p:cNvSpPr>
          <p:nvPr>
            <p:ph type="body" sz="half" idx="1"/>
          </p:nvPr>
        </p:nvSpPr>
        <p:spPr>
          <a:xfrm>
            <a:off x="381000" y="2133600"/>
            <a:ext cx="3733800" cy="2971800"/>
          </a:xfrm>
        </p:spPr>
        <p:txBody>
          <a:bodyPr>
            <a:normAutofit/>
          </a:bodyPr>
          <a:lstStyle/>
          <a:p>
            <a:pPr marL="457200" indent="-457200" eaLnBrk="1" hangingPunct="1"/>
            <a:r>
              <a:rPr lang="en-US" sz="2400" dirty="0" err="1" smtClean="0"/>
              <a:t>EBTs</a:t>
            </a:r>
            <a:r>
              <a:rPr lang="en-US" sz="2400" dirty="0" smtClean="0"/>
              <a:t> on ACCESS card</a:t>
            </a:r>
          </a:p>
          <a:p>
            <a:pPr marL="838200" lvl="1" indent="-381000" eaLnBrk="1" hangingPunct="1"/>
            <a:r>
              <a:rPr lang="en-US" dirty="0" smtClean="0"/>
              <a:t>Swipe it like any debit card at the grocery store</a:t>
            </a:r>
          </a:p>
          <a:p>
            <a:pPr marL="838200" lvl="1" indent="-381000" eaLnBrk="1" hangingPunct="1"/>
            <a:r>
              <a:rPr lang="en-US" dirty="0" smtClean="0"/>
              <a:t>Benefits are loaded between the 1</a:t>
            </a:r>
            <a:r>
              <a:rPr lang="en-US" baseline="30000" dirty="0" smtClean="0"/>
              <a:t>st</a:t>
            </a:r>
            <a:r>
              <a:rPr lang="en-US" dirty="0" smtClean="0"/>
              <a:t> and 10</a:t>
            </a:r>
            <a:r>
              <a:rPr lang="en-US" baseline="30000" dirty="0" smtClean="0"/>
              <a:t>th</a:t>
            </a:r>
            <a:r>
              <a:rPr lang="en-US" dirty="0" smtClean="0"/>
              <a:t> of the month</a:t>
            </a:r>
          </a:p>
          <a:p>
            <a:pPr marL="457200" indent="-457200" eaLnBrk="1" hangingPunct="1">
              <a:buFontTx/>
              <a:buNone/>
            </a:pPr>
            <a:endParaRPr lang="en-US" sz="2400" dirty="0" smtClean="0"/>
          </a:p>
          <a:p>
            <a:pPr marL="457200" indent="-457200" eaLnBrk="1" hangingPunct="1">
              <a:buFontTx/>
              <a:buNone/>
            </a:pPr>
            <a:endParaRPr lang="en-US" sz="2400" dirty="0" smtClean="0"/>
          </a:p>
          <a:p>
            <a:pPr marL="457200" indent="-457200" eaLnBrk="1" hangingPunct="1">
              <a:buFontTx/>
              <a:buNone/>
            </a:pPr>
            <a:endParaRPr lang="en-US" sz="2400" dirty="0" smtClean="0"/>
          </a:p>
        </p:txBody>
      </p:sp>
      <p:pic>
        <p:nvPicPr>
          <p:cNvPr id="8" name="Picture 7"/>
          <p:cNvPicPr>
            <a:picLocks noChangeAspect="1"/>
          </p:cNvPicPr>
          <p:nvPr/>
        </p:nvPicPr>
        <p:blipFill>
          <a:blip r:embed="rId2"/>
          <a:stretch>
            <a:fillRect/>
          </a:stretch>
        </p:blipFill>
        <p:spPr>
          <a:xfrm>
            <a:off x="4640597" y="2011099"/>
            <a:ext cx="3912864" cy="2516451"/>
          </a:xfrm>
          <a:prstGeom prst="rect">
            <a:avLst/>
          </a:prstGeo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4"/>
          <p:cNvSpPr>
            <a:spLocks noGrp="1" noChangeArrowheads="1"/>
          </p:cNvSpPr>
          <p:nvPr>
            <p:ph type="title"/>
          </p:nvPr>
        </p:nvSpPr>
        <p:spPr/>
        <p:txBody>
          <a:bodyPr/>
          <a:lstStyle/>
          <a:p>
            <a:pPr eaLnBrk="1" hangingPunct="1"/>
            <a:r>
              <a:rPr lang="en-US" dirty="0" smtClean="0"/>
              <a:t>Food Stamps</a:t>
            </a:r>
          </a:p>
        </p:txBody>
      </p:sp>
      <p:graphicFrame>
        <p:nvGraphicFramePr>
          <p:cNvPr id="1472539" name="Group 27"/>
          <p:cNvGraphicFramePr>
            <a:graphicFrameLocks noGrp="1"/>
          </p:cNvGraphicFramePr>
          <p:nvPr>
            <p:ph idx="1"/>
            <p:extLst>
              <p:ext uri="{D42A27DB-BD31-4B8C-83A1-F6EECF244321}">
                <p14:modId xmlns:p14="http://schemas.microsoft.com/office/powerpoint/2010/main" val="3605473554"/>
              </p:ext>
            </p:extLst>
          </p:nvPr>
        </p:nvGraphicFramePr>
        <p:xfrm>
          <a:off x="1905000" y="1788360"/>
          <a:ext cx="5486400" cy="3733802"/>
        </p:xfrm>
        <a:graphic>
          <a:graphicData uri="http://schemas.openxmlformats.org/drawingml/2006/table">
            <a:tbl>
              <a:tblPr/>
              <a:tblGrid>
                <a:gridCol w="2157413"/>
                <a:gridCol w="3328987"/>
              </a:tblGrid>
              <a:tr h="844550">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Family Size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Monthly allotment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smtClean="0">
                          <a:ln>
                            <a:noFill/>
                          </a:ln>
                          <a:solidFill>
                            <a:schemeClr val="tx1"/>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$357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$511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$649</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722313">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smtClean="0">
                          <a:ln>
                            <a:noFill/>
                          </a:ln>
                          <a:solidFill>
                            <a:schemeClr val="tx1"/>
                          </a:solidFill>
                          <a:effectLst/>
                          <a:latin typeface="Tahoma"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$771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4"/>
          <p:cNvSpPr>
            <a:spLocks noGrp="1" noChangeArrowheads="1"/>
          </p:cNvSpPr>
          <p:nvPr>
            <p:ph type="title"/>
          </p:nvPr>
        </p:nvSpPr>
        <p:spPr>
          <a:xfrm>
            <a:off x="457200" y="228600"/>
            <a:ext cx="8229600" cy="1020762"/>
          </a:xfrm>
        </p:spPr>
        <p:txBody>
          <a:bodyPr/>
          <a:lstStyle/>
          <a:p>
            <a:pPr eaLnBrk="1" hangingPunct="1"/>
            <a:r>
              <a:rPr lang="en-US" sz="4000" dirty="0" smtClean="0"/>
              <a:t>What can I buy with food stamps?</a:t>
            </a:r>
          </a:p>
        </p:txBody>
      </p:sp>
      <p:sp>
        <p:nvSpPr>
          <p:cNvPr id="22531" name="Rectangle 5"/>
          <p:cNvSpPr>
            <a:spLocks noGrp="1" noChangeArrowheads="1"/>
          </p:cNvSpPr>
          <p:nvPr>
            <p:ph type="body" sz="half" idx="1"/>
          </p:nvPr>
        </p:nvSpPr>
        <p:spPr>
          <a:xfrm>
            <a:off x="692370" y="1470080"/>
            <a:ext cx="4038600" cy="4419600"/>
          </a:xfrm>
        </p:spPr>
        <p:txBody>
          <a:bodyPr>
            <a:normAutofit lnSpcReduction="10000"/>
          </a:bodyPr>
          <a:lstStyle/>
          <a:p>
            <a:pPr eaLnBrk="1" hangingPunct="1">
              <a:lnSpc>
                <a:spcPct val="90000"/>
              </a:lnSpc>
            </a:pPr>
            <a:r>
              <a:rPr lang="en-US" sz="2200" dirty="0" smtClean="0"/>
              <a:t>Fresh fruit and vegetables</a:t>
            </a:r>
          </a:p>
          <a:p>
            <a:pPr eaLnBrk="1" hangingPunct="1">
              <a:lnSpc>
                <a:spcPct val="90000"/>
              </a:lnSpc>
            </a:pPr>
            <a:r>
              <a:rPr lang="en-US" sz="2200" dirty="0" smtClean="0"/>
              <a:t>Diapers and wipes</a:t>
            </a:r>
          </a:p>
          <a:p>
            <a:pPr eaLnBrk="1" hangingPunct="1">
              <a:lnSpc>
                <a:spcPct val="90000"/>
              </a:lnSpc>
            </a:pPr>
            <a:r>
              <a:rPr lang="en-US" sz="2200" dirty="0" smtClean="0"/>
              <a:t>Soap/detergent</a:t>
            </a:r>
          </a:p>
          <a:p>
            <a:pPr eaLnBrk="1" hangingPunct="1">
              <a:lnSpc>
                <a:spcPct val="90000"/>
              </a:lnSpc>
            </a:pPr>
            <a:r>
              <a:rPr lang="en-US" sz="2200" dirty="0" smtClean="0"/>
              <a:t>Toothpaste/beauty products</a:t>
            </a:r>
          </a:p>
          <a:p>
            <a:pPr eaLnBrk="1" hangingPunct="1">
              <a:lnSpc>
                <a:spcPct val="90000"/>
              </a:lnSpc>
            </a:pPr>
            <a:r>
              <a:rPr lang="en-US" sz="2200" dirty="0" smtClean="0"/>
              <a:t>Candy</a:t>
            </a:r>
          </a:p>
          <a:p>
            <a:pPr eaLnBrk="1" hangingPunct="1">
              <a:lnSpc>
                <a:spcPct val="90000"/>
              </a:lnSpc>
            </a:pPr>
            <a:r>
              <a:rPr lang="en-US" sz="2200" dirty="0" smtClean="0"/>
              <a:t>Pet food</a:t>
            </a:r>
          </a:p>
          <a:p>
            <a:pPr eaLnBrk="1" hangingPunct="1">
              <a:lnSpc>
                <a:spcPct val="90000"/>
              </a:lnSpc>
            </a:pPr>
            <a:r>
              <a:rPr lang="en-US" sz="2200" dirty="0" smtClean="0"/>
              <a:t>Formula</a:t>
            </a:r>
          </a:p>
          <a:p>
            <a:pPr eaLnBrk="1" hangingPunct="1">
              <a:lnSpc>
                <a:spcPct val="90000"/>
              </a:lnSpc>
            </a:pPr>
            <a:r>
              <a:rPr lang="en-US" sz="2200" dirty="0" smtClean="0"/>
              <a:t>Vitamins or OTC meds</a:t>
            </a:r>
          </a:p>
          <a:p>
            <a:pPr eaLnBrk="1" hangingPunct="1">
              <a:lnSpc>
                <a:spcPct val="90000"/>
              </a:lnSpc>
            </a:pPr>
            <a:r>
              <a:rPr lang="en-US" sz="2200" dirty="0" smtClean="0"/>
              <a:t>Rotisserie chicken</a:t>
            </a:r>
          </a:p>
          <a:p>
            <a:pPr eaLnBrk="1" hangingPunct="1">
              <a:lnSpc>
                <a:spcPct val="90000"/>
              </a:lnSpc>
            </a:pPr>
            <a:r>
              <a:rPr lang="en-US" sz="2200" dirty="0" smtClean="0"/>
              <a:t>Seeds</a:t>
            </a:r>
          </a:p>
          <a:p>
            <a:pPr eaLnBrk="1" hangingPunct="1">
              <a:lnSpc>
                <a:spcPct val="90000"/>
              </a:lnSpc>
            </a:pPr>
            <a:r>
              <a:rPr lang="en-US" sz="2200" dirty="0" smtClean="0"/>
              <a:t>Soda</a:t>
            </a:r>
          </a:p>
          <a:p>
            <a:pPr eaLnBrk="1" hangingPunct="1">
              <a:lnSpc>
                <a:spcPct val="90000"/>
              </a:lnSpc>
            </a:pPr>
            <a:r>
              <a:rPr lang="en-US" sz="2200" dirty="0" smtClean="0"/>
              <a:t>Alcohol/cigarettes</a:t>
            </a:r>
          </a:p>
        </p:txBody>
      </p:sp>
      <p:sp>
        <p:nvSpPr>
          <p:cNvPr id="1461254" name="Rectangle 6"/>
          <p:cNvSpPr>
            <a:spLocks noGrp="1" noChangeArrowheads="1"/>
          </p:cNvSpPr>
          <p:nvPr>
            <p:ph type="body" sz="half" idx="2"/>
          </p:nvPr>
        </p:nvSpPr>
        <p:spPr>
          <a:xfrm>
            <a:off x="5356596" y="1501440"/>
            <a:ext cx="3048000" cy="4419600"/>
          </a:xfrm>
        </p:spPr>
        <p:txBody>
          <a:bodyPr>
            <a:normAutofit lnSpcReduction="10000"/>
          </a:bodyPr>
          <a:lstStyle/>
          <a:p>
            <a:pPr eaLnBrk="1" hangingPunct="1">
              <a:lnSpc>
                <a:spcPct val="90000"/>
              </a:lnSpc>
              <a:buFontTx/>
              <a:buNone/>
            </a:pPr>
            <a:r>
              <a:rPr lang="en-US" sz="2200" dirty="0" smtClean="0"/>
              <a:t>Yes</a:t>
            </a:r>
          </a:p>
          <a:p>
            <a:pPr eaLnBrk="1" hangingPunct="1">
              <a:lnSpc>
                <a:spcPct val="90000"/>
              </a:lnSpc>
              <a:buFontTx/>
              <a:buNone/>
            </a:pPr>
            <a:r>
              <a:rPr lang="en-US" sz="2200" dirty="0" smtClean="0"/>
              <a:t>No</a:t>
            </a:r>
          </a:p>
          <a:p>
            <a:pPr eaLnBrk="1" hangingPunct="1">
              <a:lnSpc>
                <a:spcPct val="90000"/>
              </a:lnSpc>
              <a:buFontTx/>
              <a:buNone/>
            </a:pPr>
            <a:r>
              <a:rPr lang="en-US" sz="2200" dirty="0" smtClean="0"/>
              <a:t>No</a:t>
            </a:r>
          </a:p>
          <a:p>
            <a:pPr eaLnBrk="1" hangingPunct="1">
              <a:lnSpc>
                <a:spcPct val="90000"/>
              </a:lnSpc>
              <a:buFontTx/>
              <a:buNone/>
            </a:pPr>
            <a:r>
              <a:rPr lang="en-US" sz="2200" dirty="0" smtClean="0"/>
              <a:t>No</a:t>
            </a:r>
          </a:p>
          <a:p>
            <a:pPr eaLnBrk="1" hangingPunct="1">
              <a:lnSpc>
                <a:spcPct val="90000"/>
              </a:lnSpc>
              <a:buFontTx/>
              <a:buNone/>
            </a:pPr>
            <a:r>
              <a:rPr lang="en-US" sz="2200" dirty="0" smtClean="0"/>
              <a:t>Yes</a:t>
            </a:r>
          </a:p>
          <a:p>
            <a:pPr eaLnBrk="1" hangingPunct="1">
              <a:lnSpc>
                <a:spcPct val="90000"/>
              </a:lnSpc>
              <a:buFontTx/>
              <a:buNone/>
            </a:pPr>
            <a:r>
              <a:rPr lang="en-US" sz="2200" dirty="0" smtClean="0"/>
              <a:t>No</a:t>
            </a:r>
          </a:p>
          <a:p>
            <a:pPr eaLnBrk="1" hangingPunct="1">
              <a:lnSpc>
                <a:spcPct val="90000"/>
              </a:lnSpc>
              <a:buFontTx/>
              <a:buNone/>
            </a:pPr>
            <a:r>
              <a:rPr lang="en-US" sz="2200" dirty="0" smtClean="0"/>
              <a:t>Yes</a:t>
            </a:r>
          </a:p>
          <a:p>
            <a:pPr eaLnBrk="1" hangingPunct="1">
              <a:lnSpc>
                <a:spcPct val="90000"/>
              </a:lnSpc>
              <a:buFontTx/>
              <a:buNone/>
            </a:pPr>
            <a:r>
              <a:rPr lang="en-US" sz="2200" dirty="0" smtClean="0"/>
              <a:t>No</a:t>
            </a:r>
          </a:p>
          <a:p>
            <a:pPr eaLnBrk="1" hangingPunct="1">
              <a:lnSpc>
                <a:spcPct val="90000"/>
              </a:lnSpc>
              <a:buFontTx/>
              <a:buNone/>
            </a:pPr>
            <a:r>
              <a:rPr lang="en-US" sz="2200" dirty="0" smtClean="0"/>
              <a:t>No</a:t>
            </a:r>
          </a:p>
          <a:p>
            <a:pPr eaLnBrk="1" hangingPunct="1">
              <a:lnSpc>
                <a:spcPct val="90000"/>
              </a:lnSpc>
              <a:buFontTx/>
              <a:buNone/>
            </a:pPr>
            <a:r>
              <a:rPr lang="en-US" sz="2200" dirty="0" smtClean="0"/>
              <a:t>Yes</a:t>
            </a:r>
          </a:p>
          <a:p>
            <a:pPr eaLnBrk="1" hangingPunct="1">
              <a:lnSpc>
                <a:spcPct val="90000"/>
              </a:lnSpc>
              <a:buFontTx/>
              <a:buNone/>
            </a:pPr>
            <a:r>
              <a:rPr lang="en-US" sz="2200" dirty="0" smtClean="0"/>
              <a:t>Yes</a:t>
            </a:r>
          </a:p>
          <a:p>
            <a:pPr eaLnBrk="1" hangingPunct="1">
              <a:lnSpc>
                <a:spcPct val="90000"/>
              </a:lnSpc>
              <a:buFontTx/>
              <a:buNone/>
            </a:pPr>
            <a:r>
              <a:rPr lang="en-US" sz="2200" dirty="0" smtClean="0"/>
              <a:t>No</a:t>
            </a:r>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61254">
                                            <p:txEl>
                                              <p:pRg st="0" end="0"/>
                                            </p:txEl>
                                          </p:spTgt>
                                        </p:tgtEl>
                                        <p:attrNameLst>
                                          <p:attrName>style.visibility</p:attrName>
                                        </p:attrNameLst>
                                      </p:cBhvr>
                                      <p:to>
                                        <p:strVal val="visible"/>
                                      </p:to>
                                    </p:set>
                                  </p:childTnLst>
                                </p:cTn>
                              </p:par>
                            </p:childTnLst>
                          </p:cTn>
                        </p:par>
                      </p:childTnLst>
                    </p:cTn>
                  </p:par>
                  <p:par>
                    <p:cTn id="7" fill="hold" nodeType="clickPar">
                      <p:stCondLst>
                        <p:cond delay="indefinite"/>
                      </p:stCondLst>
                      <p:childTnLst>
                        <p:par>
                          <p:cTn id="8" fill="hold" nodeType="withGroup">
                            <p:stCondLst>
                              <p:cond delay="0"/>
                            </p:stCondLst>
                            <p:childTnLst>
                              <p:par>
                                <p:cTn id="9" presetID="1" presetClass="entr" presetSubtype="0" fill="hold" nodeType="clickEffect">
                                  <p:stCondLst>
                                    <p:cond delay="0"/>
                                  </p:stCondLst>
                                  <p:childTnLst>
                                    <p:set>
                                      <p:cBhvr>
                                        <p:cTn id="10" dur="1" fill="hold">
                                          <p:stCondLst>
                                            <p:cond delay="0"/>
                                          </p:stCondLst>
                                        </p:cTn>
                                        <p:tgtEl>
                                          <p:spTgt spid="1461254">
                                            <p:txEl>
                                              <p:pRg st="1" end="1"/>
                                            </p:txEl>
                                          </p:spTgt>
                                        </p:tgtEl>
                                        <p:attrNameLst>
                                          <p:attrName>style.visibility</p:attrName>
                                        </p:attrNameLst>
                                      </p:cBhvr>
                                      <p:to>
                                        <p:strVal val="visible"/>
                                      </p:to>
                                    </p:set>
                                  </p:childTnLst>
                                </p:cTn>
                              </p:par>
                            </p:childTnLst>
                          </p:cTn>
                        </p:par>
                      </p:childTnLst>
                    </p:cTn>
                  </p:par>
                  <p:par>
                    <p:cTn id="11" fill="hold" nodeType="clickPar">
                      <p:stCondLst>
                        <p:cond delay="indefinite"/>
                      </p:stCondLst>
                      <p:childTnLst>
                        <p:par>
                          <p:cTn id="12" fill="hold" nodeType="withGroup">
                            <p:stCondLst>
                              <p:cond delay="0"/>
                            </p:stCondLst>
                            <p:childTnLst>
                              <p:par>
                                <p:cTn id="13" presetID="1" presetClass="entr" presetSubtype="0" fill="hold" nodeType="clickEffect">
                                  <p:stCondLst>
                                    <p:cond delay="0"/>
                                  </p:stCondLst>
                                  <p:childTnLst>
                                    <p:set>
                                      <p:cBhvr>
                                        <p:cTn id="14" dur="1" fill="hold">
                                          <p:stCondLst>
                                            <p:cond delay="0"/>
                                          </p:stCondLst>
                                        </p:cTn>
                                        <p:tgtEl>
                                          <p:spTgt spid="1461254">
                                            <p:txEl>
                                              <p:pRg st="2" end="2"/>
                                            </p:txEl>
                                          </p:spTgt>
                                        </p:tgtEl>
                                        <p:attrNameLst>
                                          <p:attrName>style.visibility</p:attrName>
                                        </p:attrNameLst>
                                      </p:cBhvr>
                                      <p:to>
                                        <p:strVal val="visible"/>
                                      </p:to>
                                    </p:set>
                                  </p:childTnLst>
                                </p:cTn>
                              </p:par>
                            </p:childTnLst>
                          </p:cTn>
                        </p:par>
                      </p:childTnLst>
                    </p:cTn>
                  </p:par>
                  <p:par>
                    <p:cTn id="15" fill="hold" nodeType="clickPar">
                      <p:stCondLst>
                        <p:cond delay="indefinite"/>
                      </p:stCondLst>
                      <p:childTnLst>
                        <p:par>
                          <p:cTn id="16" fill="hold" nodeType="withGroup">
                            <p:stCondLst>
                              <p:cond delay="0"/>
                            </p:stCondLst>
                            <p:childTnLst>
                              <p:par>
                                <p:cTn id="17" presetID="1" presetClass="entr" presetSubtype="0" fill="hold" nodeType="clickEffect">
                                  <p:stCondLst>
                                    <p:cond delay="0"/>
                                  </p:stCondLst>
                                  <p:childTnLst>
                                    <p:set>
                                      <p:cBhvr>
                                        <p:cTn id="18" dur="1" fill="hold">
                                          <p:stCondLst>
                                            <p:cond delay="0"/>
                                          </p:stCondLst>
                                        </p:cTn>
                                        <p:tgtEl>
                                          <p:spTgt spid="1461254">
                                            <p:txEl>
                                              <p:pRg st="3" end="3"/>
                                            </p:txEl>
                                          </p:spTgt>
                                        </p:tgtEl>
                                        <p:attrNameLst>
                                          <p:attrName>style.visibility</p:attrName>
                                        </p:attrNameLst>
                                      </p:cBhvr>
                                      <p:to>
                                        <p:strVal val="visible"/>
                                      </p:to>
                                    </p:set>
                                  </p:childTnLst>
                                </p:cTn>
                              </p:par>
                            </p:childTnLst>
                          </p:cTn>
                        </p:par>
                      </p:childTnLst>
                    </p:cTn>
                  </p:par>
                  <p:par>
                    <p:cTn id="19" fill="hold" nodeType="clickPar">
                      <p:stCondLst>
                        <p:cond delay="indefinite"/>
                      </p:stCondLst>
                      <p:childTnLst>
                        <p:par>
                          <p:cTn id="20" fill="hold" nodeType="withGroup">
                            <p:stCondLst>
                              <p:cond delay="0"/>
                            </p:stCondLst>
                            <p:childTnLst>
                              <p:par>
                                <p:cTn id="21" presetID="1" presetClass="entr" presetSubtype="0" fill="hold" nodeType="clickEffect">
                                  <p:stCondLst>
                                    <p:cond delay="0"/>
                                  </p:stCondLst>
                                  <p:childTnLst>
                                    <p:set>
                                      <p:cBhvr>
                                        <p:cTn id="22" dur="1" fill="hold">
                                          <p:stCondLst>
                                            <p:cond delay="0"/>
                                          </p:stCondLst>
                                        </p:cTn>
                                        <p:tgtEl>
                                          <p:spTgt spid="1461254">
                                            <p:txEl>
                                              <p:pRg st="4" end="4"/>
                                            </p:txEl>
                                          </p:spTgt>
                                        </p:tgtEl>
                                        <p:attrNameLst>
                                          <p:attrName>style.visibility</p:attrName>
                                        </p:attrNameLst>
                                      </p:cBhvr>
                                      <p:to>
                                        <p:strVal val="visible"/>
                                      </p:to>
                                    </p:set>
                                  </p:childTnLst>
                                </p:cTn>
                              </p:par>
                            </p:childTnLst>
                          </p:cTn>
                        </p:par>
                      </p:childTnLst>
                    </p:cTn>
                  </p:par>
                  <p:par>
                    <p:cTn id="23" fill="hold" nodeType="clickPar">
                      <p:stCondLst>
                        <p:cond delay="indefinite"/>
                      </p:stCondLst>
                      <p:childTnLst>
                        <p:par>
                          <p:cTn id="24" fill="hold" nodeType="withGroup">
                            <p:stCondLst>
                              <p:cond delay="0"/>
                            </p:stCondLst>
                            <p:childTnLst>
                              <p:par>
                                <p:cTn id="25" presetID="1" presetClass="entr" presetSubtype="0" fill="hold" nodeType="clickEffect">
                                  <p:stCondLst>
                                    <p:cond delay="0"/>
                                  </p:stCondLst>
                                  <p:childTnLst>
                                    <p:set>
                                      <p:cBhvr>
                                        <p:cTn id="26" dur="1" fill="hold">
                                          <p:stCondLst>
                                            <p:cond delay="0"/>
                                          </p:stCondLst>
                                        </p:cTn>
                                        <p:tgtEl>
                                          <p:spTgt spid="1461254">
                                            <p:txEl>
                                              <p:pRg st="5" end="5"/>
                                            </p:txEl>
                                          </p:spTgt>
                                        </p:tgtEl>
                                        <p:attrNameLst>
                                          <p:attrName>style.visibility</p:attrName>
                                        </p:attrNameLst>
                                      </p:cBhvr>
                                      <p:to>
                                        <p:strVal val="visible"/>
                                      </p:to>
                                    </p:set>
                                  </p:childTnLst>
                                </p:cTn>
                              </p:par>
                            </p:childTnLst>
                          </p:cTn>
                        </p:par>
                      </p:childTnLst>
                    </p:cTn>
                  </p:par>
                  <p:par>
                    <p:cTn id="27" fill="hold" nodeType="clickPar">
                      <p:stCondLst>
                        <p:cond delay="indefinite"/>
                      </p:stCondLst>
                      <p:childTnLst>
                        <p:par>
                          <p:cTn id="28" fill="hold" nodeType="withGroup">
                            <p:stCondLst>
                              <p:cond delay="0"/>
                            </p:stCondLst>
                            <p:childTnLst>
                              <p:par>
                                <p:cTn id="29" presetID="1" presetClass="entr" presetSubtype="0" fill="hold" nodeType="clickEffect">
                                  <p:stCondLst>
                                    <p:cond delay="0"/>
                                  </p:stCondLst>
                                  <p:childTnLst>
                                    <p:set>
                                      <p:cBhvr>
                                        <p:cTn id="30" dur="1" fill="hold">
                                          <p:stCondLst>
                                            <p:cond delay="0"/>
                                          </p:stCondLst>
                                        </p:cTn>
                                        <p:tgtEl>
                                          <p:spTgt spid="1461254">
                                            <p:txEl>
                                              <p:pRg st="6" end="6"/>
                                            </p:txEl>
                                          </p:spTgt>
                                        </p:tgtEl>
                                        <p:attrNameLst>
                                          <p:attrName>style.visibility</p:attrName>
                                        </p:attrNameLst>
                                      </p:cBhvr>
                                      <p:to>
                                        <p:strVal val="visible"/>
                                      </p:to>
                                    </p:set>
                                  </p:childTnLst>
                                </p:cTn>
                              </p:par>
                            </p:childTnLst>
                          </p:cTn>
                        </p:par>
                      </p:childTnLst>
                    </p:cTn>
                  </p:par>
                  <p:par>
                    <p:cTn id="31" fill="hold" nodeType="clickPar">
                      <p:stCondLst>
                        <p:cond delay="indefinite"/>
                      </p:stCondLst>
                      <p:childTnLst>
                        <p:par>
                          <p:cTn id="32" fill="hold" nodeType="withGroup">
                            <p:stCondLst>
                              <p:cond delay="0"/>
                            </p:stCondLst>
                            <p:childTnLst>
                              <p:par>
                                <p:cTn id="33" presetID="1" presetClass="entr" presetSubtype="0" fill="hold" nodeType="clickEffect">
                                  <p:stCondLst>
                                    <p:cond delay="0"/>
                                  </p:stCondLst>
                                  <p:childTnLst>
                                    <p:set>
                                      <p:cBhvr>
                                        <p:cTn id="34" dur="1" fill="hold">
                                          <p:stCondLst>
                                            <p:cond delay="0"/>
                                          </p:stCondLst>
                                        </p:cTn>
                                        <p:tgtEl>
                                          <p:spTgt spid="1461254">
                                            <p:txEl>
                                              <p:pRg st="7" end="7"/>
                                            </p:txEl>
                                          </p:spTgt>
                                        </p:tgtEl>
                                        <p:attrNameLst>
                                          <p:attrName>style.visibility</p:attrName>
                                        </p:attrNameLst>
                                      </p:cBhvr>
                                      <p:to>
                                        <p:strVal val="visible"/>
                                      </p:to>
                                    </p:set>
                                  </p:childTnLst>
                                </p:cTn>
                              </p:par>
                            </p:childTnLst>
                          </p:cTn>
                        </p:par>
                      </p:childTnLst>
                    </p:cTn>
                  </p:par>
                  <p:par>
                    <p:cTn id="35" fill="hold" nodeType="clickPar">
                      <p:stCondLst>
                        <p:cond delay="indefinite"/>
                      </p:stCondLst>
                      <p:childTnLst>
                        <p:par>
                          <p:cTn id="36" fill="hold" nodeType="withGroup">
                            <p:stCondLst>
                              <p:cond delay="0"/>
                            </p:stCondLst>
                            <p:childTnLst>
                              <p:par>
                                <p:cTn id="37" presetID="1" presetClass="entr" presetSubtype="0" fill="hold" nodeType="clickEffect">
                                  <p:stCondLst>
                                    <p:cond delay="0"/>
                                  </p:stCondLst>
                                  <p:childTnLst>
                                    <p:set>
                                      <p:cBhvr>
                                        <p:cTn id="38" dur="1" fill="hold">
                                          <p:stCondLst>
                                            <p:cond delay="0"/>
                                          </p:stCondLst>
                                        </p:cTn>
                                        <p:tgtEl>
                                          <p:spTgt spid="1461254">
                                            <p:txEl>
                                              <p:pRg st="8" end="8"/>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nodeType="clickEffect">
                                  <p:stCondLst>
                                    <p:cond delay="0"/>
                                  </p:stCondLst>
                                  <p:childTnLst>
                                    <p:set>
                                      <p:cBhvr>
                                        <p:cTn id="42" dur="1" fill="hold">
                                          <p:stCondLst>
                                            <p:cond delay="0"/>
                                          </p:stCondLst>
                                        </p:cTn>
                                        <p:tgtEl>
                                          <p:spTgt spid="1461254">
                                            <p:txEl>
                                              <p:pRg st="9" end="9"/>
                                            </p:txEl>
                                          </p:spTgt>
                                        </p:tgtEl>
                                        <p:attrNameLst>
                                          <p:attrName>style.visibility</p:attrName>
                                        </p:attrNameLst>
                                      </p:cBhvr>
                                      <p:to>
                                        <p:strVal val="visible"/>
                                      </p:to>
                                    </p:set>
                                  </p:childTnLst>
                                </p:cTn>
                              </p:par>
                            </p:childTnLst>
                          </p:cTn>
                        </p:par>
                      </p:childTnLst>
                    </p:cTn>
                  </p:par>
                  <p:par>
                    <p:cTn id="43" fill="hold" nodeType="clickPar">
                      <p:stCondLst>
                        <p:cond delay="indefinite"/>
                      </p:stCondLst>
                      <p:childTnLst>
                        <p:par>
                          <p:cTn id="44" fill="hold" nodeType="withGroup">
                            <p:stCondLst>
                              <p:cond delay="0"/>
                            </p:stCondLst>
                            <p:childTnLst>
                              <p:par>
                                <p:cTn id="45" presetID="1" presetClass="entr" presetSubtype="0" fill="hold" nodeType="clickEffect">
                                  <p:stCondLst>
                                    <p:cond delay="0"/>
                                  </p:stCondLst>
                                  <p:childTnLst>
                                    <p:set>
                                      <p:cBhvr>
                                        <p:cTn id="46" dur="1" fill="hold">
                                          <p:stCondLst>
                                            <p:cond delay="0"/>
                                          </p:stCondLst>
                                        </p:cTn>
                                        <p:tgtEl>
                                          <p:spTgt spid="1461254">
                                            <p:txEl>
                                              <p:pRg st="10" end="10"/>
                                            </p:txEl>
                                          </p:spTgt>
                                        </p:tgtEl>
                                        <p:attrNameLst>
                                          <p:attrName>style.visibility</p:attrName>
                                        </p:attrNameLst>
                                      </p:cBhvr>
                                      <p:to>
                                        <p:strVal val="visible"/>
                                      </p:to>
                                    </p:set>
                                  </p:childTnLst>
                                </p:cTn>
                              </p:par>
                            </p:childTnLst>
                          </p:cTn>
                        </p:par>
                      </p:childTnLst>
                    </p:cTn>
                  </p:par>
                  <p:par>
                    <p:cTn id="47" fill="hold" nodeType="clickPar">
                      <p:stCondLst>
                        <p:cond delay="indefinite"/>
                      </p:stCondLst>
                      <p:childTnLst>
                        <p:par>
                          <p:cTn id="48" fill="hold" nodeType="withGroup">
                            <p:stCondLst>
                              <p:cond delay="0"/>
                            </p:stCondLst>
                            <p:childTnLst>
                              <p:par>
                                <p:cTn id="49" presetID="1" presetClass="entr" presetSubtype="0" fill="hold" nodeType="clickEffect">
                                  <p:stCondLst>
                                    <p:cond delay="0"/>
                                  </p:stCondLst>
                                  <p:childTnLst>
                                    <p:set>
                                      <p:cBhvr>
                                        <p:cTn id="50" dur="1" fill="hold">
                                          <p:stCondLst>
                                            <p:cond delay="0"/>
                                          </p:stCondLst>
                                        </p:cTn>
                                        <p:tgtEl>
                                          <p:spTgt spid="1461254">
                                            <p:txEl>
                                              <p:pRg st="11" end="1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WIC (Women, Infants and Children)</a:t>
            </a:r>
            <a:endParaRPr lang="en-US" dirty="0"/>
          </a:p>
        </p:txBody>
      </p:sp>
      <p:sp>
        <p:nvSpPr>
          <p:cNvPr id="3" name="Content Placeholder 2"/>
          <p:cNvSpPr>
            <a:spLocks noGrp="1"/>
          </p:cNvSpPr>
          <p:nvPr>
            <p:ph sz="quarter" idx="1"/>
          </p:nvPr>
        </p:nvSpPr>
        <p:spPr/>
        <p:txBody>
          <a:bodyPr>
            <a:normAutofit/>
          </a:bodyPr>
          <a:lstStyle/>
          <a:p>
            <a:pPr lvl="1"/>
            <a:r>
              <a:rPr lang="en-US" dirty="0" smtClean="0"/>
              <a:t>Who qualifies: </a:t>
            </a:r>
          </a:p>
          <a:p>
            <a:pPr lvl="2"/>
            <a:r>
              <a:rPr lang="en-US" dirty="0" smtClean="0"/>
              <a:t>Children five and under</a:t>
            </a:r>
          </a:p>
          <a:p>
            <a:pPr lvl="2"/>
            <a:r>
              <a:rPr lang="en-US" dirty="0" smtClean="0"/>
              <a:t>Pregnant women</a:t>
            </a:r>
          </a:p>
          <a:p>
            <a:pPr lvl="2"/>
            <a:r>
              <a:rPr lang="en-US" dirty="0" smtClean="0"/>
              <a:t>Postpartum women</a:t>
            </a:r>
          </a:p>
          <a:p>
            <a:pPr lvl="2"/>
            <a:r>
              <a:rPr lang="en-US" dirty="0" smtClean="0"/>
              <a:t>Breastfeeding women </a:t>
            </a:r>
          </a:p>
          <a:p>
            <a:pPr lvl="2"/>
            <a:r>
              <a:rPr lang="en-US" dirty="0" smtClean="0"/>
              <a:t>No citizen requirement</a:t>
            </a:r>
          </a:p>
          <a:p>
            <a:pPr lvl="1"/>
            <a:r>
              <a:rPr lang="en-US" dirty="0" smtClean="0"/>
              <a:t>Participants receive vouchers to purchase specific food items </a:t>
            </a:r>
          </a:p>
          <a:p>
            <a:pPr lvl="2"/>
            <a:r>
              <a:rPr lang="en-US" dirty="0" smtClean="0"/>
              <a:t>Covers: formula, eggs, milk, cheese, peanut butter, baby food, beans, bread, etc. </a:t>
            </a:r>
          </a:p>
          <a:p>
            <a:pPr lvl="1"/>
            <a:r>
              <a:rPr lang="en-US" dirty="0" smtClean="0"/>
              <a:t>To remain eligible must take children to office once a month</a:t>
            </a:r>
          </a:p>
          <a:p>
            <a:pPr lvl="1"/>
            <a:endParaRPr lang="en-US" dirty="0" smtClean="0"/>
          </a:p>
          <a:p>
            <a:pPr lvl="1"/>
            <a:endParaRPr lang="en-US" dirty="0"/>
          </a:p>
        </p:txBody>
      </p:sp>
      <p:pic>
        <p:nvPicPr>
          <p:cNvPr id="4" name="Picture 3" descr="Screen Clippi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400408" y="2499488"/>
            <a:ext cx="3910120" cy="1515675"/>
          </a:xfrm>
          <a:prstGeom prst="rect">
            <a:avLst/>
          </a:prstGeom>
        </p:spPr>
      </p:pic>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381000" y="152400"/>
            <a:ext cx="8229600" cy="868362"/>
          </a:xfrm>
        </p:spPr>
        <p:txBody>
          <a:bodyPr>
            <a:normAutofit/>
          </a:bodyPr>
          <a:lstStyle/>
          <a:p>
            <a:pPr eaLnBrk="1" hangingPunct="1"/>
            <a:r>
              <a:rPr lang="en-US" dirty="0" smtClean="0"/>
              <a:t>SSI (Supplemental Security Income)</a:t>
            </a:r>
          </a:p>
        </p:txBody>
      </p:sp>
      <p:sp>
        <p:nvSpPr>
          <p:cNvPr id="26627" name="Rectangle 3"/>
          <p:cNvSpPr>
            <a:spLocks noGrp="1" noChangeArrowheads="1"/>
          </p:cNvSpPr>
          <p:nvPr>
            <p:ph type="body" idx="1"/>
          </p:nvPr>
        </p:nvSpPr>
        <p:spPr>
          <a:xfrm>
            <a:off x="457200" y="990600"/>
            <a:ext cx="8458200" cy="4419600"/>
          </a:xfrm>
        </p:spPr>
        <p:txBody>
          <a:bodyPr/>
          <a:lstStyle/>
          <a:p>
            <a:pPr eaLnBrk="1" hangingPunct="1"/>
            <a:r>
              <a:rPr lang="en-US" dirty="0" smtClean="0"/>
              <a:t>Federal income supplement</a:t>
            </a:r>
          </a:p>
          <a:p>
            <a:pPr lvl="1" eaLnBrk="1" hangingPunct="1"/>
            <a:r>
              <a:rPr lang="en-US" dirty="0" smtClean="0"/>
              <a:t>Applicant must meet income and disability test</a:t>
            </a:r>
          </a:p>
          <a:p>
            <a:pPr eaLnBrk="1" hangingPunct="1"/>
            <a:r>
              <a:rPr lang="en-US" dirty="0" smtClean="0"/>
              <a:t>Disability:</a:t>
            </a:r>
          </a:p>
          <a:p>
            <a:pPr lvl="1" eaLnBrk="1" hangingPunct="1"/>
            <a:r>
              <a:rPr lang="en-US" dirty="0" smtClean="0"/>
              <a:t>Results in “marked and severe functional limitations”</a:t>
            </a:r>
          </a:p>
          <a:p>
            <a:pPr lvl="1" eaLnBrk="1" hangingPunct="1"/>
            <a:r>
              <a:rPr lang="en-US" dirty="0" smtClean="0"/>
              <a:t>Condition must have lasted or expected to last at least 12 months or will result in death</a:t>
            </a:r>
          </a:p>
          <a:p>
            <a:pPr eaLnBrk="1" hangingPunct="1"/>
            <a:r>
              <a:rPr lang="en-US" dirty="0" smtClean="0"/>
              <a:t>What should be referred to </a:t>
            </a:r>
            <a:r>
              <a:rPr lang="en-US" dirty="0" err="1" smtClean="0"/>
              <a:t>PhilaKids</a:t>
            </a:r>
            <a:r>
              <a:rPr lang="en-US" dirty="0" smtClean="0"/>
              <a:t> MLP?</a:t>
            </a:r>
          </a:p>
          <a:p>
            <a:pPr lvl="1" eaLnBrk="1" hangingPunct="1"/>
            <a:r>
              <a:rPr lang="en-US" dirty="0" smtClean="0"/>
              <a:t>SSI application DENIALS and Terminations less than 60 days old</a:t>
            </a: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SSDI </a:t>
            </a:r>
            <a:endParaRPr lang="en-US" dirty="0"/>
          </a:p>
        </p:txBody>
      </p:sp>
      <p:sp>
        <p:nvSpPr>
          <p:cNvPr id="3" name="Content Placeholder 2"/>
          <p:cNvSpPr>
            <a:spLocks noGrp="1"/>
          </p:cNvSpPr>
          <p:nvPr>
            <p:ph sz="quarter" idx="1"/>
          </p:nvPr>
        </p:nvSpPr>
        <p:spPr/>
        <p:txBody>
          <a:bodyPr>
            <a:normAutofit/>
          </a:bodyPr>
          <a:lstStyle/>
          <a:p>
            <a:r>
              <a:rPr lang="en-US" dirty="0" smtClean="0"/>
              <a:t>Social Security Disability Insurance</a:t>
            </a:r>
          </a:p>
          <a:p>
            <a:pPr lvl="1"/>
            <a:r>
              <a:rPr lang="en-US" dirty="0" smtClean="0"/>
              <a:t>For workers who have enough qualifying quarters of work with Social Security wages withheld.</a:t>
            </a:r>
          </a:p>
          <a:p>
            <a:pPr lvl="1"/>
            <a:r>
              <a:rPr lang="en-US" dirty="0" smtClean="0"/>
              <a:t>Also need to be determined “disabled”: unable </a:t>
            </a:r>
            <a:r>
              <a:rPr lang="en-US" dirty="0"/>
              <a:t>to engage in any substantial gainful activity (SGA) by reason of any medically determinable physical or mental impairment(s) which can be expected to result in death or which has lasted or can be expected to last for a continuous period of not less than 12 months</a:t>
            </a:r>
            <a:r>
              <a:rPr lang="en-US" dirty="0" smtClean="0"/>
              <a:t>.</a:t>
            </a:r>
          </a:p>
          <a:p>
            <a:pPr lvl="1"/>
            <a:r>
              <a:rPr lang="en-US" dirty="0" smtClean="0"/>
              <a:t>Derivative Benefits are paid to beneficiary’s children.</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TANF (Temporary Aid for Needy Families) </a:t>
            </a:r>
            <a:endParaRPr lang="en-US" dirty="0"/>
          </a:p>
        </p:txBody>
      </p:sp>
      <p:sp>
        <p:nvSpPr>
          <p:cNvPr id="3" name="Content Placeholder 2"/>
          <p:cNvSpPr>
            <a:spLocks noGrp="1"/>
          </p:cNvSpPr>
          <p:nvPr>
            <p:ph sz="quarter" idx="1"/>
          </p:nvPr>
        </p:nvSpPr>
        <p:spPr/>
        <p:txBody>
          <a:bodyPr>
            <a:normAutofit/>
          </a:bodyPr>
          <a:lstStyle/>
          <a:p>
            <a:pPr lvl="1"/>
            <a:r>
              <a:rPr lang="en-US" dirty="0" smtClean="0"/>
              <a:t>Commonly referred to as welfare</a:t>
            </a:r>
          </a:p>
          <a:p>
            <a:pPr lvl="1"/>
            <a:r>
              <a:rPr lang="en-US" dirty="0" smtClean="0"/>
              <a:t>Cash grant </a:t>
            </a:r>
          </a:p>
          <a:p>
            <a:pPr lvl="1"/>
            <a:r>
              <a:rPr lang="en-US" dirty="0" smtClean="0"/>
              <a:t>Resource limit of $1,000 </a:t>
            </a:r>
          </a:p>
          <a:p>
            <a:pPr lvl="1"/>
            <a:r>
              <a:rPr lang="en-US" dirty="0" smtClean="0"/>
              <a:t>All families eligible for TANF are also eligible for food stamps</a:t>
            </a:r>
          </a:p>
          <a:p>
            <a:pPr lvl="1"/>
            <a:r>
              <a:rPr lang="en-US" dirty="0" smtClean="0"/>
              <a:t>Who qualifies: </a:t>
            </a:r>
          </a:p>
          <a:p>
            <a:pPr lvl="2"/>
            <a:r>
              <a:rPr lang="en-US" dirty="0" smtClean="0"/>
              <a:t>Dependent children</a:t>
            </a:r>
          </a:p>
          <a:p>
            <a:pPr lvl="2"/>
            <a:r>
              <a:rPr lang="en-US" dirty="0" smtClean="0"/>
              <a:t>Specified relatives of the child or children</a:t>
            </a:r>
          </a:p>
          <a:p>
            <a:pPr lvl="2"/>
            <a:r>
              <a:rPr lang="en-US" dirty="0" smtClean="0"/>
              <a:t>Pregnant women </a:t>
            </a:r>
          </a:p>
          <a:p>
            <a:endParaRPr lang="en-US" dirty="0" smtClean="0"/>
          </a:p>
          <a:p>
            <a:endParaRPr lang="en-US" dirty="0" smtClean="0"/>
          </a:p>
          <a:p>
            <a:endParaRPr lang="en-US" dirty="0" smtClean="0"/>
          </a:p>
          <a:p>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Road Map</a:t>
            </a:r>
            <a:endParaRPr lang="en-US" dirty="0"/>
          </a:p>
        </p:txBody>
      </p:sp>
      <p:sp>
        <p:nvSpPr>
          <p:cNvPr id="3" name="Content Placeholder 2"/>
          <p:cNvSpPr>
            <a:spLocks noGrp="1"/>
          </p:cNvSpPr>
          <p:nvPr>
            <p:ph sz="quarter" idx="1"/>
          </p:nvPr>
        </p:nvSpPr>
        <p:spPr/>
        <p:txBody>
          <a:bodyPr>
            <a:normAutofit/>
          </a:bodyPr>
          <a:lstStyle/>
          <a:p>
            <a:r>
              <a:rPr lang="en-US" dirty="0" smtClean="0"/>
              <a:t>Refresher on MLP</a:t>
            </a:r>
          </a:p>
          <a:p>
            <a:r>
              <a:rPr lang="en-US" dirty="0" smtClean="0"/>
              <a:t>Eligibility for public benefits</a:t>
            </a:r>
          </a:p>
          <a:p>
            <a:r>
              <a:rPr lang="en-US" dirty="0"/>
              <a:t>Overview of various benefits</a:t>
            </a:r>
          </a:p>
          <a:p>
            <a:r>
              <a:rPr lang="en-US" dirty="0" smtClean="0"/>
              <a:t>How we can help families together!</a:t>
            </a:r>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4"/>
          <p:cNvSpPr>
            <a:spLocks noGrp="1" noChangeArrowheads="1"/>
          </p:cNvSpPr>
          <p:nvPr>
            <p:ph type="title"/>
          </p:nvPr>
        </p:nvSpPr>
        <p:spPr/>
        <p:txBody>
          <a:bodyPr/>
          <a:lstStyle/>
          <a:p>
            <a:pPr eaLnBrk="1" hangingPunct="1"/>
            <a:r>
              <a:rPr lang="en-US" dirty="0" smtClean="0"/>
              <a:t>TANF</a:t>
            </a:r>
          </a:p>
        </p:txBody>
      </p:sp>
      <p:graphicFrame>
        <p:nvGraphicFramePr>
          <p:cNvPr id="1483802" name="Group 26"/>
          <p:cNvGraphicFramePr>
            <a:graphicFrameLocks noGrp="1"/>
          </p:cNvGraphicFramePr>
          <p:nvPr>
            <p:ph idx="1"/>
            <p:extLst>
              <p:ext uri="{D42A27DB-BD31-4B8C-83A1-F6EECF244321}">
                <p14:modId xmlns:p14="http://schemas.microsoft.com/office/powerpoint/2010/main" val="3744198811"/>
              </p:ext>
            </p:extLst>
          </p:nvPr>
        </p:nvGraphicFramePr>
        <p:xfrm>
          <a:off x="1981200" y="1600200"/>
          <a:ext cx="5749636" cy="3470564"/>
        </p:xfrm>
        <a:graphic>
          <a:graphicData uri="http://schemas.openxmlformats.org/drawingml/2006/table">
            <a:tbl>
              <a:tblPr/>
              <a:tblGrid>
                <a:gridCol w="2260342"/>
                <a:gridCol w="3489294"/>
              </a:tblGrid>
              <a:tr h="798379">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Family Size</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Monthly allotment</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8580">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2</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$330</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1696">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3</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$421</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01935">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4</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$514</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4987">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smtClean="0">
                          <a:ln>
                            <a:noFill/>
                          </a:ln>
                          <a:solidFill>
                            <a:schemeClr val="tx1"/>
                          </a:solidFill>
                          <a:effectLst/>
                          <a:latin typeface="Tahoma" pitchFamily="34" charset="0"/>
                        </a:rPr>
                        <a:t>5</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$607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noFill/>
                  </a:tcPr>
                </a:tc>
              </a:tr>
              <a:tr h="554987">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6</a:t>
                      </a:r>
                    </a:p>
                  </a:txBody>
                  <a:tcPr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c>
                  <a:txBody>
                    <a:bodyPr/>
                    <a:lstStyle/>
                    <a:p>
                      <a:pPr marL="0" marR="0" lvl="0" indent="0" algn="l" defTabSz="914400" rtl="0" eaLnBrk="1" fontAlgn="base" latinLnBrk="0" hangingPunct="1">
                        <a:lnSpc>
                          <a:spcPct val="100000"/>
                        </a:lnSpc>
                        <a:spcBef>
                          <a:spcPct val="20000"/>
                        </a:spcBef>
                        <a:spcAft>
                          <a:spcPct val="0"/>
                        </a:spcAft>
                        <a:buClr>
                          <a:srgbClr val="008000"/>
                        </a:buClr>
                        <a:buSzTx/>
                        <a:buFontTx/>
                        <a:buNone/>
                        <a:tabLst/>
                      </a:pPr>
                      <a:r>
                        <a:rPr kumimoji="0" lang="en-US" sz="2400" b="1" i="0" u="none" strike="noStrike" cap="none" normalizeH="0" baseline="0" dirty="0" smtClean="0">
                          <a:ln>
                            <a:noFill/>
                          </a:ln>
                          <a:solidFill>
                            <a:schemeClr val="tx1"/>
                          </a:solidFill>
                          <a:effectLst/>
                          <a:latin typeface="Tahoma" pitchFamily="34" charset="0"/>
                        </a:rPr>
                        <a:t>$687</a:t>
                      </a:r>
                    </a:p>
                  </a:txBody>
                  <a:tcPr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noFill/>
                  </a:tcPr>
                </a:tc>
              </a:tr>
            </a:tbl>
          </a:graphicData>
        </a:graphic>
      </p:graphicFrame>
      <p:sp>
        <p:nvSpPr>
          <p:cNvPr id="2" name="TextBox 1"/>
          <p:cNvSpPr txBox="1"/>
          <p:nvPr/>
        </p:nvSpPr>
        <p:spPr>
          <a:xfrm>
            <a:off x="1043709" y="5551055"/>
            <a:ext cx="6040582" cy="369332"/>
          </a:xfrm>
          <a:prstGeom prst="rect">
            <a:avLst/>
          </a:prstGeom>
          <a:noFill/>
        </p:spPr>
        <p:txBody>
          <a:bodyPr wrap="square" rtlCol="0">
            <a:spAutoFit/>
          </a:bodyPr>
          <a:lstStyle/>
          <a:p>
            <a:r>
              <a:rPr lang="en-US" dirty="0" smtClean="0"/>
              <a:t>TANF benefits are approximately 24% of the FPL</a:t>
            </a:r>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Ongoing TANF requirements</a:t>
            </a:r>
            <a:endParaRPr lang="en-US" dirty="0"/>
          </a:p>
        </p:txBody>
      </p:sp>
      <p:sp>
        <p:nvSpPr>
          <p:cNvPr id="3" name="Content Placeholder 2"/>
          <p:cNvSpPr>
            <a:spLocks noGrp="1"/>
          </p:cNvSpPr>
          <p:nvPr>
            <p:ph sz="quarter" idx="1"/>
          </p:nvPr>
        </p:nvSpPr>
        <p:spPr/>
        <p:txBody>
          <a:bodyPr/>
          <a:lstStyle/>
          <a:p>
            <a:pPr marL="274320" lvl="1" indent="-274320">
              <a:spcBef>
                <a:spcPts val="580"/>
              </a:spcBef>
              <a:buClr>
                <a:schemeClr val="accent1"/>
              </a:buClr>
            </a:pPr>
            <a:r>
              <a:rPr lang="en-US" dirty="0" smtClean="0"/>
              <a:t>Can </a:t>
            </a:r>
            <a:r>
              <a:rPr lang="en-US" dirty="0"/>
              <a:t>only receive for 60 months with extensions for hardship (includes domestic violence, mental and physical disabilities</a:t>
            </a:r>
            <a:r>
              <a:rPr lang="en-US" dirty="0" smtClean="0"/>
              <a:t>)</a:t>
            </a:r>
          </a:p>
          <a:p>
            <a:pPr marL="274320" lvl="1" indent="-274320">
              <a:spcBef>
                <a:spcPts val="580"/>
              </a:spcBef>
              <a:buClr>
                <a:schemeClr val="accent1"/>
              </a:buClr>
            </a:pPr>
            <a:r>
              <a:rPr lang="en-US" dirty="0" smtClean="0"/>
              <a:t>Must participate in a welfare to work program (or qualified educational program)</a:t>
            </a:r>
          </a:p>
          <a:p>
            <a:pPr marL="548640" lvl="2" indent="-274320">
              <a:spcBef>
                <a:spcPts val="580"/>
              </a:spcBef>
              <a:buClr>
                <a:schemeClr val="accent1"/>
              </a:buClr>
            </a:pPr>
            <a:r>
              <a:rPr lang="en-US" dirty="0" smtClean="0"/>
              <a:t>Families may present with a Caregiver Assessment Form to be excused from this requirement</a:t>
            </a:r>
          </a:p>
          <a:p>
            <a:pPr marL="274320" lvl="1" indent="-274320">
              <a:spcBef>
                <a:spcPts val="580"/>
              </a:spcBef>
              <a:buClr>
                <a:schemeClr val="accent1"/>
              </a:buClr>
            </a:pPr>
            <a:r>
              <a:rPr lang="en-US" dirty="0" smtClean="0"/>
              <a:t>Must try to get child support</a:t>
            </a:r>
          </a:p>
          <a:p>
            <a:pPr marL="548640" lvl="2" indent="-274320">
              <a:spcBef>
                <a:spcPts val="580"/>
              </a:spcBef>
              <a:buClr>
                <a:schemeClr val="accent1"/>
              </a:buClr>
            </a:pPr>
            <a:r>
              <a:rPr lang="en-US" dirty="0" smtClean="0"/>
              <a:t>Exceptions for domestic violence</a:t>
            </a:r>
            <a:endParaRPr lang="en-US" dirty="0"/>
          </a:p>
          <a:p>
            <a:pPr marL="548640" lvl="2" indent="-274320">
              <a:spcBef>
                <a:spcPts val="580"/>
              </a:spcBef>
              <a:buClr>
                <a:schemeClr val="accent1"/>
              </a:buClr>
            </a:pPr>
            <a:endParaRPr lang="en-US" dirty="0" smtClean="0"/>
          </a:p>
          <a:p>
            <a:pPr marL="274320" lvl="1" indent="-274320">
              <a:spcBef>
                <a:spcPts val="580"/>
              </a:spcBef>
              <a:buClr>
                <a:schemeClr val="accent1"/>
              </a:buClr>
            </a:pPr>
            <a:endParaRPr lang="en-US" dirty="0"/>
          </a:p>
          <a:p>
            <a:endParaRPr lang="en-US" dirty="0"/>
          </a:p>
        </p:txBody>
      </p:sp>
    </p:spTree>
    <p:extLst>
      <p:ext uri="{BB962C8B-B14F-4D97-AF65-F5344CB8AC3E}">
        <p14:creationId xmlns:p14="http://schemas.microsoft.com/office/powerpoint/2010/main" val="405944549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569028" y="189666"/>
            <a:ext cx="5912428" cy="6484286"/>
          </a:xfrm>
        </p:spPr>
      </p:pic>
    </p:spTree>
    <p:extLst>
      <p:ext uri="{BB962C8B-B14F-4D97-AF65-F5344CB8AC3E}">
        <p14:creationId xmlns:p14="http://schemas.microsoft.com/office/powerpoint/2010/main" val="248554461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Housing </a:t>
            </a:r>
            <a:endParaRPr lang="en-US" dirty="0"/>
          </a:p>
        </p:txBody>
      </p:sp>
      <p:sp>
        <p:nvSpPr>
          <p:cNvPr id="3" name="Content Placeholder 2"/>
          <p:cNvSpPr>
            <a:spLocks noGrp="1"/>
          </p:cNvSpPr>
          <p:nvPr>
            <p:ph sz="quarter" idx="1"/>
          </p:nvPr>
        </p:nvSpPr>
        <p:spPr/>
        <p:txBody>
          <a:bodyPr/>
          <a:lstStyle/>
          <a:p>
            <a:r>
              <a:rPr lang="en-US" dirty="0" smtClean="0"/>
              <a:t>PHA: Philadelphia Housing Authority – traditional public housing; rent is determined by household income. May also include a utility allowance. </a:t>
            </a:r>
          </a:p>
          <a:p>
            <a:r>
              <a:rPr lang="en-US" dirty="0" smtClean="0"/>
              <a:t>Housing Choice Voucher – Formerly “Section 8”: a rent voucher for an amount determined by household income. Tenants use vouchers to rent from private property owners.</a:t>
            </a:r>
          </a:p>
          <a:p>
            <a:r>
              <a:rPr lang="en-US" dirty="0" smtClean="0"/>
              <a:t>HUD/Project-based – HUD provides the subsidy directly to the property owner.  Tenants apply to property owners for rental units.</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6200"/>
            <a:ext cx="8229600" cy="1143000"/>
          </a:xfrm>
        </p:spPr>
        <p:txBody>
          <a:bodyPr/>
          <a:lstStyle/>
          <a:p>
            <a:pPr eaLnBrk="1" hangingPunct="1"/>
            <a:r>
              <a:rPr lang="en-US" dirty="0" smtClean="0"/>
              <a:t>Medicaid</a:t>
            </a:r>
          </a:p>
        </p:txBody>
      </p:sp>
      <p:sp>
        <p:nvSpPr>
          <p:cNvPr id="1459203" name="Rectangle 3"/>
          <p:cNvSpPr>
            <a:spLocks noGrp="1" noChangeArrowheads="1"/>
          </p:cNvSpPr>
          <p:nvPr>
            <p:ph type="body" idx="1"/>
          </p:nvPr>
        </p:nvSpPr>
        <p:spPr>
          <a:xfrm>
            <a:off x="228600" y="1194954"/>
            <a:ext cx="8686800" cy="4748645"/>
          </a:xfrm>
        </p:spPr>
        <p:txBody>
          <a:bodyPr/>
          <a:lstStyle/>
          <a:p>
            <a:pPr eaLnBrk="1" hangingPunct="1">
              <a:lnSpc>
                <a:spcPct val="90000"/>
              </a:lnSpc>
            </a:pPr>
            <a:r>
              <a:rPr lang="en-US" dirty="0" smtClean="0"/>
              <a:t>Who is eligible? </a:t>
            </a:r>
          </a:p>
          <a:p>
            <a:pPr lvl="1" eaLnBrk="1" hangingPunct="1">
              <a:lnSpc>
                <a:spcPct val="90000"/>
              </a:lnSpc>
            </a:pPr>
            <a:r>
              <a:rPr lang="en-US" sz="2600" dirty="0" smtClean="0"/>
              <a:t>Meet the citizenship requirements</a:t>
            </a:r>
          </a:p>
          <a:p>
            <a:pPr lvl="1" eaLnBrk="1" hangingPunct="1">
              <a:lnSpc>
                <a:spcPct val="90000"/>
              </a:lnSpc>
            </a:pPr>
            <a:r>
              <a:rPr lang="en-US" sz="2600" dirty="0" smtClean="0"/>
              <a:t>Meet the income guidelines</a:t>
            </a:r>
          </a:p>
          <a:p>
            <a:pPr lvl="1" eaLnBrk="1" hangingPunct="1">
              <a:lnSpc>
                <a:spcPct val="90000"/>
              </a:lnSpc>
            </a:pPr>
            <a:r>
              <a:rPr lang="en-US" sz="2600" dirty="0" smtClean="0"/>
              <a:t>Many parents aren’t aware of the recent expansion</a:t>
            </a:r>
          </a:p>
          <a:p>
            <a:pPr marL="320040" lvl="1" indent="0" eaLnBrk="1" hangingPunct="1">
              <a:lnSpc>
                <a:spcPct val="90000"/>
              </a:lnSpc>
              <a:buNone/>
            </a:pPr>
            <a:endParaRPr lang="en-US" sz="2600" dirty="0" smtClean="0"/>
          </a:p>
          <a:p>
            <a:pPr eaLnBrk="1" hangingPunct="1">
              <a:lnSpc>
                <a:spcPct val="90000"/>
              </a:lnSpc>
            </a:pPr>
            <a:r>
              <a:rPr lang="en-US" dirty="0" smtClean="0"/>
              <a:t>What can </a:t>
            </a:r>
            <a:r>
              <a:rPr lang="en-US" dirty="0" err="1" smtClean="0"/>
              <a:t>PhilaKids</a:t>
            </a:r>
            <a:r>
              <a:rPr lang="en-US" dirty="0" smtClean="0"/>
              <a:t> MLP do?</a:t>
            </a:r>
          </a:p>
          <a:p>
            <a:pPr lvl="1" eaLnBrk="1" hangingPunct="1">
              <a:lnSpc>
                <a:spcPct val="90000"/>
              </a:lnSpc>
            </a:pPr>
            <a:r>
              <a:rPr lang="en-US" sz="2600" dirty="0" smtClean="0"/>
              <a:t>Medicaid application DENIALS or DELAYS</a:t>
            </a:r>
          </a:p>
          <a:p>
            <a:pPr lvl="1" eaLnBrk="1" hangingPunct="1">
              <a:lnSpc>
                <a:spcPct val="90000"/>
              </a:lnSpc>
            </a:pPr>
            <a:r>
              <a:rPr lang="en-US" sz="2600" dirty="0" smtClean="0"/>
              <a:t>Resources on </a:t>
            </a:r>
            <a:r>
              <a:rPr lang="en-US" sz="2600" dirty="0" err="1" smtClean="0"/>
              <a:t>GenPeds</a:t>
            </a:r>
            <a:endParaRPr lang="en-US" sz="2600" dirty="0" smtClean="0"/>
          </a:p>
          <a:p>
            <a:pPr marL="320040" lvl="1" indent="0" eaLnBrk="1" hangingPunct="1">
              <a:lnSpc>
                <a:spcPct val="90000"/>
              </a:lnSpc>
              <a:buNone/>
            </a:pPr>
            <a:endParaRPr lang="en-US" dirty="0"/>
          </a:p>
        </p:txBody>
      </p:sp>
    </p:spTree>
  </p:cSld>
  <p:clrMapOvr>
    <a:masterClrMapping/>
  </p:clrMapOvr>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1" presetClass="entr" presetSubtype="0" fill="hold" nodeType="clickEffect">
                                  <p:stCondLst>
                                    <p:cond delay="0"/>
                                  </p:stCondLst>
                                  <p:childTnLst>
                                    <p:set>
                                      <p:cBhvr>
                                        <p:cTn id="6" dur="1" fill="hold">
                                          <p:stCondLst>
                                            <p:cond delay="0"/>
                                          </p:stCondLst>
                                        </p:cTn>
                                        <p:tgtEl>
                                          <p:spTgt spid="145920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45920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145920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1459203">
                                            <p:txEl>
                                              <p:pRg st="3" end="3"/>
                                            </p:txEl>
                                          </p:spTgt>
                                        </p:tgtEl>
                                        <p:attrNameLst>
                                          <p:attrName>style.visibility</p:attrName>
                                        </p:attrNameLst>
                                      </p:cBhvr>
                                      <p:to>
                                        <p:strVal val="visible"/>
                                      </p:to>
                                    </p:set>
                                  </p:childTnLst>
                                </p:cTn>
                              </p:par>
                            </p:childTnLst>
                          </p:cTn>
                        </p:par>
                      </p:childTnLst>
                    </p:cTn>
                  </p:par>
                  <p:par>
                    <p:cTn id="13" fill="hold" nodeType="clickPar">
                      <p:stCondLst>
                        <p:cond delay="indefinite"/>
                      </p:stCondLst>
                      <p:childTnLst>
                        <p:par>
                          <p:cTn id="14" fill="hold" nodeType="withGroup">
                            <p:stCondLst>
                              <p:cond delay="0"/>
                            </p:stCondLst>
                            <p:childTnLst>
                              <p:par>
                                <p:cTn id="15" presetID="1" presetClass="entr" presetSubtype="0" fill="hold" nodeType="clickEffect">
                                  <p:stCondLst>
                                    <p:cond delay="0"/>
                                  </p:stCondLst>
                                  <p:childTnLst>
                                    <p:set>
                                      <p:cBhvr>
                                        <p:cTn id="16" dur="1" fill="hold">
                                          <p:stCondLst>
                                            <p:cond delay="0"/>
                                          </p:stCondLst>
                                        </p:cTn>
                                        <p:tgtEl>
                                          <p:spTgt spid="1459203">
                                            <p:txEl>
                                              <p:pRg st="5" end="5"/>
                                            </p:txEl>
                                          </p:spTgt>
                                        </p:tgtEl>
                                        <p:attrNameLst>
                                          <p:attrName>style.visibility</p:attrName>
                                        </p:attrNameLst>
                                      </p:cBhvr>
                                      <p:to>
                                        <p:strVal val="visible"/>
                                      </p:to>
                                    </p:set>
                                  </p:childTnLst>
                                </p:cTn>
                              </p:par>
                            </p:childTnLst>
                          </p:cTn>
                        </p:par>
                      </p:childTnLst>
                    </p:cTn>
                  </p:par>
                  <p:par>
                    <p:cTn id="17" fill="hold" nodeType="clickPar">
                      <p:stCondLst>
                        <p:cond delay="indefinite"/>
                      </p:stCondLst>
                      <p:childTnLst>
                        <p:par>
                          <p:cTn id="18" fill="hold" nodeType="withGroup">
                            <p:stCondLst>
                              <p:cond delay="0"/>
                            </p:stCondLst>
                            <p:childTnLst>
                              <p:par>
                                <p:cTn id="19" presetID="1" presetClass="entr" presetSubtype="0" fill="hold" nodeType="clickEffect">
                                  <p:stCondLst>
                                    <p:cond delay="0"/>
                                  </p:stCondLst>
                                  <p:childTnLst>
                                    <p:set>
                                      <p:cBhvr>
                                        <p:cTn id="20" dur="1" fill="hold">
                                          <p:stCondLst>
                                            <p:cond delay="0"/>
                                          </p:stCondLst>
                                        </p:cTn>
                                        <p:tgtEl>
                                          <p:spTgt spid="145920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145920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CHIP (Children’s Health Insurance Program)	</a:t>
            </a:r>
            <a:endParaRPr lang="en-US" dirty="0"/>
          </a:p>
        </p:txBody>
      </p:sp>
      <p:sp>
        <p:nvSpPr>
          <p:cNvPr id="3" name="Content Placeholder 2"/>
          <p:cNvSpPr>
            <a:spLocks noGrp="1"/>
          </p:cNvSpPr>
          <p:nvPr>
            <p:ph sz="quarter" idx="1"/>
          </p:nvPr>
        </p:nvSpPr>
        <p:spPr/>
        <p:txBody>
          <a:bodyPr>
            <a:normAutofit/>
          </a:bodyPr>
          <a:lstStyle/>
          <a:p>
            <a:r>
              <a:rPr lang="en-US" dirty="0" smtClean="0"/>
              <a:t>Free or low-cost health insurance fro children under 19 whose families are not eligible for Medical Assistance </a:t>
            </a:r>
          </a:p>
          <a:p>
            <a:r>
              <a:rPr lang="en-US" dirty="0" smtClean="0"/>
              <a:t>Covers: </a:t>
            </a:r>
          </a:p>
          <a:p>
            <a:pPr lvl="1"/>
            <a:r>
              <a:rPr lang="en-US" dirty="0" smtClean="0"/>
              <a:t>Check ups</a:t>
            </a:r>
          </a:p>
          <a:p>
            <a:pPr lvl="1"/>
            <a:r>
              <a:rPr lang="en-US" dirty="0" smtClean="0"/>
              <a:t>Hospital stays</a:t>
            </a:r>
          </a:p>
          <a:p>
            <a:pPr lvl="1"/>
            <a:r>
              <a:rPr lang="en-US" dirty="0" smtClean="0"/>
              <a:t>Immunizations</a:t>
            </a:r>
          </a:p>
          <a:p>
            <a:pPr lvl="1"/>
            <a:r>
              <a:rPr lang="en-US" dirty="0" smtClean="0"/>
              <a:t>Prescriptions</a:t>
            </a:r>
          </a:p>
          <a:p>
            <a:pPr lvl="1"/>
            <a:r>
              <a:rPr lang="en-US" dirty="0" smtClean="0"/>
              <a:t>Dental</a:t>
            </a:r>
          </a:p>
          <a:p>
            <a:pPr lvl="1"/>
            <a:r>
              <a:rPr lang="en-US" dirty="0" smtClean="0"/>
              <a:t>Vision</a:t>
            </a:r>
          </a:p>
          <a:p>
            <a:pPr lvl="1"/>
            <a:r>
              <a:rPr lang="en-US" dirty="0" smtClean="0"/>
              <a:t>Hearing </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Common issues with maintaining benefits</a:t>
            </a:r>
            <a:endParaRPr lang="en-US" dirty="0"/>
          </a:p>
        </p:txBody>
      </p:sp>
      <p:sp>
        <p:nvSpPr>
          <p:cNvPr id="3" name="Content Placeholder 2"/>
          <p:cNvSpPr>
            <a:spLocks noGrp="1"/>
          </p:cNvSpPr>
          <p:nvPr>
            <p:ph sz="quarter" idx="1"/>
          </p:nvPr>
        </p:nvSpPr>
        <p:spPr/>
        <p:txBody>
          <a:bodyPr/>
          <a:lstStyle/>
          <a:p>
            <a:r>
              <a:rPr lang="en-US" dirty="0" smtClean="0"/>
              <a:t>Frequent recertification</a:t>
            </a:r>
          </a:p>
          <a:p>
            <a:pPr lvl="1"/>
            <a:r>
              <a:rPr lang="en-US" dirty="0" smtClean="0"/>
              <a:t>Missed deadlines</a:t>
            </a:r>
          </a:p>
          <a:p>
            <a:r>
              <a:rPr lang="en-US" dirty="0" smtClean="0"/>
              <a:t>Need for supplemental documentation</a:t>
            </a:r>
          </a:p>
          <a:p>
            <a:pPr lvl="1"/>
            <a:r>
              <a:rPr lang="en-US" dirty="0" smtClean="0"/>
              <a:t>Letter of termination of employment</a:t>
            </a:r>
          </a:p>
          <a:p>
            <a:r>
              <a:rPr lang="en-US" dirty="0" smtClean="0"/>
              <a:t>TANF stops but recipient doesn’t ask for SNAP to continue</a:t>
            </a:r>
          </a:p>
          <a:p>
            <a:r>
              <a:rPr lang="en-US" dirty="0" smtClean="0"/>
              <a:t>Frustration with the County Assistance Office</a:t>
            </a:r>
          </a:p>
          <a:p>
            <a:pPr marL="0" indent="0">
              <a:buNone/>
            </a:pPr>
            <a:endParaRPr lang="en-US" dirty="0"/>
          </a:p>
        </p:txBody>
      </p:sp>
    </p:spTree>
    <p:extLst>
      <p:ext uri="{BB962C8B-B14F-4D97-AF65-F5344CB8AC3E}">
        <p14:creationId xmlns:p14="http://schemas.microsoft.com/office/powerpoint/2010/main" val="91310264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Why is screening so important?</a:t>
            </a:r>
            <a:endParaRPr lang="en-US" dirty="0"/>
          </a:p>
        </p:txBody>
      </p:sp>
      <p:sp>
        <p:nvSpPr>
          <p:cNvPr id="3" name="Content Placeholder 2"/>
          <p:cNvSpPr>
            <a:spLocks noGrp="1"/>
          </p:cNvSpPr>
          <p:nvPr>
            <p:ph sz="quarter" idx="1"/>
          </p:nvPr>
        </p:nvSpPr>
        <p:spPr/>
        <p:txBody>
          <a:bodyPr/>
          <a:lstStyle/>
          <a:p>
            <a:r>
              <a:rPr lang="en-US" dirty="0" smtClean="0"/>
              <a:t>Public benefits impact health</a:t>
            </a:r>
          </a:p>
          <a:p>
            <a:r>
              <a:rPr lang="en-US" dirty="0" smtClean="0"/>
              <a:t>Many eligible families aren’t receiving benefits</a:t>
            </a:r>
          </a:p>
          <a:p>
            <a:pPr lvl="1"/>
            <a:r>
              <a:rPr lang="en-US" dirty="0" smtClean="0"/>
              <a:t>26.5% of eligible </a:t>
            </a:r>
            <a:r>
              <a:rPr lang="en-US" dirty="0" err="1" smtClean="0"/>
              <a:t>Philadephians</a:t>
            </a:r>
            <a:r>
              <a:rPr lang="en-US" dirty="0" smtClean="0"/>
              <a:t> are not enrolled in SNAP</a:t>
            </a:r>
          </a:p>
          <a:p>
            <a:pPr lvl="1"/>
            <a:r>
              <a:rPr lang="en-US" dirty="0" smtClean="0"/>
              <a:t>15% of eligible Philadelphians do not have health insurance*</a:t>
            </a:r>
          </a:p>
          <a:p>
            <a:pPr lvl="1"/>
            <a:endParaRPr lang="en-US" dirty="0"/>
          </a:p>
          <a:p>
            <a:pPr lvl="1"/>
            <a:endParaRPr lang="en-US" dirty="0" smtClean="0"/>
          </a:p>
          <a:p>
            <a:pPr lvl="1"/>
            <a:endParaRPr lang="en-US" dirty="0"/>
          </a:p>
          <a:p>
            <a:pPr marL="320040" lvl="1" indent="0">
              <a:buNone/>
            </a:pPr>
            <a:endParaRPr lang="en-US" dirty="0"/>
          </a:p>
          <a:p>
            <a:pPr marL="320040" lvl="1" indent="0">
              <a:buNone/>
            </a:pPr>
            <a:endParaRPr lang="en-US" dirty="0" smtClean="0"/>
          </a:p>
          <a:p>
            <a:pPr marL="320040" lvl="1" indent="0">
              <a:buNone/>
            </a:pPr>
            <a:endParaRPr lang="en-US" dirty="0"/>
          </a:p>
          <a:p>
            <a:pPr marL="320040" lvl="1" indent="0">
              <a:buNone/>
            </a:pPr>
            <a:r>
              <a:rPr lang="en-US" sz="1200" dirty="0"/>
              <a:t>*http://sharedprosperityphila.org/crisis-level/</a:t>
            </a:r>
          </a:p>
        </p:txBody>
      </p:sp>
    </p:spTree>
    <p:extLst>
      <p:ext uri="{BB962C8B-B14F-4D97-AF65-F5344CB8AC3E}">
        <p14:creationId xmlns:p14="http://schemas.microsoft.com/office/powerpoint/2010/main" val="37280777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How can MLP help?</a:t>
            </a:r>
            <a:endParaRPr lang="en-US" dirty="0"/>
          </a:p>
        </p:txBody>
      </p:sp>
      <p:sp>
        <p:nvSpPr>
          <p:cNvPr id="3" name="Content Placeholder 2"/>
          <p:cNvSpPr>
            <a:spLocks noGrp="1"/>
          </p:cNvSpPr>
          <p:nvPr>
            <p:ph sz="quarter" idx="1"/>
          </p:nvPr>
        </p:nvSpPr>
        <p:spPr/>
        <p:txBody>
          <a:bodyPr/>
          <a:lstStyle/>
          <a:p>
            <a:r>
              <a:rPr lang="en-US" dirty="0" smtClean="0"/>
              <a:t>Work with families to address a wrongful denial, reduction, or cessation of benefits</a:t>
            </a:r>
          </a:p>
          <a:p>
            <a:r>
              <a:rPr lang="en-US" dirty="0" smtClean="0"/>
              <a:t>Resource guides on </a:t>
            </a:r>
            <a:r>
              <a:rPr lang="en-US" dirty="0" err="1" smtClean="0"/>
              <a:t>GenPeds</a:t>
            </a:r>
            <a:endParaRPr lang="en-US" dirty="0" smtClean="0"/>
          </a:p>
          <a:p>
            <a:r>
              <a:rPr lang="en-US" dirty="0" smtClean="0"/>
              <a:t>Answer questions</a:t>
            </a:r>
          </a:p>
          <a:p>
            <a:endParaRPr lang="en-US" dirty="0" smtClean="0"/>
          </a:p>
        </p:txBody>
      </p:sp>
    </p:spTree>
    <p:extLst>
      <p:ext uri="{BB962C8B-B14F-4D97-AF65-F5344CB8AC3E}">
        <p14:creationId xmlns:p14="http://schemas.microsoft.com/office/powerpoint/2010/main" val="39466209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a:xfrm>
            <a:off x="914400" y="274638"/>
            <a:ext cx="7772400" cy="1295544"/>
          </a:xfrm>
        </p:spPr>
        <p:txBody>
          <a:bodyPr>
            <a:normAutofit fontScale="90000"/>
          </a:bodyPr>
          <a:lstStyle/>
          <a:p>
            <a:pPr algn="ctr" eaLnBrk="1" hangingPunct="1"/>
            <a:r>
              <a:rPr lang="en-US" altLang="en-US" sz="4000" b="1" dirty="0" smtClean="0"/>
              <a:t>Why Legal Advocacy in the</a:t>
            </a:r>
            <a:br>
              <a:rPr lang="en-US" altLang="en-US" sz="4000" b="1" dirty="0" smtClean="0"/>
            </a:br>
            <a:r>
              <a:rPr lang="en-US" altLang="en-US" sz="4000" b="1" dirty="0" smtClean="0"/>
              <a:t>Clinical Setting?</a:t>
            </a:r>
          </a:p>
        </p:txBody>
      </p:sp>
      <p:sp>
        <p:nvSpPr>
          <p:cNvPr id="10243" name="Rectangle 3"/>
          <p:cNvSpPr>
            <a:spLocks noGrp="1" noChangeArrowheads="1"/>
          </p:cNvSpPr>
          <p:nvPr>
            <p:ph type="body" idx="1"/>
          </p:nvPr>
        </p:nvSpPr>
        <p:spPr/>
        <p:txBody>
          <a:bodyPr/>
          <a:lstStyle/>
          <a:p>
            <a:pPr eaLnBrk="1" hangingPunct="1"/>
            <a:r>
              <a:rPr lang="en-US" altLang="en-US" dirty="0" smtClean="0"/>
              <a:t>Physicians and other health care providers are trusted, credible resources</a:t>
            </a:r>
          </a:p>
          <a:p>
            <a:pPr eaLnBrk="1" hangingPunct="1"/>
            <a:r>
              <a:rPr lang="en-US" altLang="en-US" dirty="0" smtClean="0"/>
              <a:t>Screening for legal issues in the clinical setting facilitates </a:t>
            </a:r>
            <a:r>
              <a:rPr lang="en-US" altLang="en-US" b="1" dirty="0" smtClean="0"/>
              <a:t>preventive law</a:t>
            </a:r>
          </a:p>
          <a:p>
            <a:pPr eaLnBrk="1" hangingPunct="1"/>
            <a:r>
              <a:rPr lang="en-US" altLang="en-US" dirty="0" smtClean="0"/>
              <a:t>Improves access to remedies for social determinants of health</a:t>
            </a:r>
          </a:p>
        </p:txBody>
      </p:sp>
    </p:spTree>
    <p:extLst>
      <p:ext uri="{BB962C8B-B14F-4D97-AF65-F5344CB8AC3E}">
        <p14:creationId xmlns:p14="http://schemas.microsoft.com/office/powerpoint/2010/main" val="253806792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normAutofit fontScale="90000"/>
          </a:bodyPr>
          <a:lstStyle/>
          <a:p>
            <a:pPr algn="ctr" eaLnBrk="1" hangingPunct="1"/>
            <a:r>
              <a:rPr lang="en-US" altLang="en-US" sz="4000" b="1" dirty="0" smtClean="0"/>
              <a:t>What are the areas of focus?:        </a:t>
            </a:r>
            <a:br>
              <a:rPr lang="en-US" altLang="en-US" sz="4000" b="1" dirty="0" smtClean="0"/>
            </a:br>
            <a:r>
              <a:rPr lang="en-US" altLang="en-US" sz="4000" b="1" dirty="0" smtClean="0"/>
              <a:t>     I-HELP</a:t>
            </a:r>
            <a:endParaRPr lang="en-US" altLang="en-US" sz="1400" b="1" dirty="0" smtClean="0"/>
          </a:p>
        </p:txBody>
      </p:sp>
      <p:sp>
        <p:nvSpPr>
          <p:cNvPr id="12291" name="Rectangle 3"/>
          <p:cNvSpPr>
            <a:spLocks noGrp="1" noChangeArrowheads="1"/>
          </p:cNvSpPr>
          <p:nvPr>
            <p:ph type="body" idx="1"/>
          </p:nvPr>
        </p:nvSpPr>
        <p:spPr/>
        <p:txBody>
          <a:bodyPr/>
          <a:lstStyle/>
          <a:p>
            <a:pPr eaLnBrk="1" hangingPunct="1">
              <a:lnSpc>
                <a:spcPct val="80000"/>
              </a:lnSpc>
            </a:pPr>
            <a:r>
              <a:rPr lang="en-US" altLang="en-US" sz="1600" b="1" u="sng" dirty="0" smtClean="0"/>
              <a:t>I</a:t>
            </a:r>
            <a:r>
              <a:rPr lang="en-US" altLang="en-US" sz="1600" dirty="0" smtClean="0"/>
              <a:t>ncome/Insurance Supports</a:t>
            </a:r>
          </a:p>
          <a:p>
            <a:pPr lvl="1" eaLnBrk="1" hangingPunct="1">
              <a:lnSpc>
                <a:spcPct val="80000"/>
              </a:lnSpc>
            </a:pPr>
            <a:r>
              <a:rPr lang="en-US" altLang="en-US" sz="1400" dirty="0" smtClean="0"/>
              <a:t>Public Benefits</a:t>
            </a:r>
          </a:p>
          <a:p>
            <a:pPr lvl="1" eaLnBrk="1" hangingPunct="1">
              <a:lnSpc>
                <a:spcPct val="80000"/>
              </a:lnSpc>
            </a:pPr>
            <a:r>
              <a:rPr lang="en-US" altLang="en-US" sz="1400" dirty="0" smtClean="0"/>
              <a:t>Supplemental Security Income (SSI)/Social Security Disability Insurance (SSDI)</a:t>
            </a:r>
          </a:p>
          <a:p>
            <a:pPr lvl="1" eaLnBrk="1" hangingPunct="1">
              <a:lnSpc>
                <a:spcPct val="80000"/>
              </a:lnSpc>
            </a:pPr>
            <a:r>
              <a:rPr lang="en-US" altLang="en-US" sz="1400" dirty="0" smtClean="0"/>
              <a:t>Food Stamps</a:t>
            </a:r>
          </a:p>
          <a:p>
            <a:pPr lvl="1" eaLnBrk="1" hangingPunct="1">
              <a:lnSpc>
                <a:spcPct val="80000"/>
              </a:lnSpc>
            </a:pPr>
            <a:r>
              <a:rPr lang="en-US" altLang="en-US" sz="1400" dirty="0" smtClean="0"/>
              <a:t>Insurance Access and Benefits</a:t>
            </a:r>
          </a:p>
          <a:p>
            <a:pPr eaLnBrk="1" hangingPunct="1">
              <a:lnSpc>
                <a:spcPct val="80000"/>
              </a:lnSpc>
            </a:pPr>
            <a:r>
              <a:rPr lang="en-US" altLang="en-US" sz="1600" b="1" u="sng" dirty="0" smtClean="0"/>
              <a:t>H</a:t>
            </a:r>
            <a:r>
              <a:rPr lang="en-US" altLang="en-US" sz="1600" dirty="0" smtClean="0"/>
              <a:t>ousing</a:t>
            </a:r>
          </a:p>
          <a:p>
            <a:pPr lvl="1" eaLnBrk="1" hangingPunct="1">
              <a:lnSpc>
                <a:spcPct val="80000"/>
              </a:lnSpc>
            </a:pPr>
            <a:r>
              <a:rPr lang="en-US" altLang="en-US" sz="1400" dirty="0" smtClean="0"/>
              <a:t>Shelter Access</a:t>
            </a:r>
          </a:p>
          <a:p>
            <a:pPr lvl="1" eaLnBrk="1" hangingPunct="1">
              <a:lnSpc>
                <a:spcPct val="80000"/>
              </a:lnSpc>
            </a:pPr>
            <a:r>
              <a:rPr lang="en-US" altLang="en-US" sz="1400" dirty="0" smtClean="0"/>
              <a:t>Access to Subsidies</a:t>
            </a:r>
          </a:p>
          <a:p>
            <a:pPr lvl="1" eaLnBrk="1" hangingPunct="1">
              <a:lnSpc>
                <a:spcPct val="80000"/>
              </a:lnSpc>
            </a:pPr>
            <a:r>
              <a:rPr lang="en-US" altLang="en-US" sz="1400" dirty="0" smtClean="0"/>
              <a:t>Utilities</a:t>
            </a:r>
          </a:p>
          <a:p>
            <a:pPr eaLnBrk="1" hangingPunct="1">
              <a:lnSpc>
                <a:spcPct val="80000"/>
              </a:lnSpc>
            </a:pPr>
            <a:r>
              <a:rPr lang="en-US" altLang="en-US" sz="1600" b="1" u="sng" dirty="0" smtClean="0"/>
              <a:t>E</a:t>
            </a:r>
            <a:r>
              <a:rPr lang="en-US" altLang="en-US" sz="1600" dirty="0" smtClean="0"/>
              <a:t>ducation</a:t>
            </a:r>
          </a:p>
          <a:p>
            <a:pPr lvl="1" eaLnBrk="1" hangingPunct="1">
              <a:lnSpc>
                <a:spcPct val="80000"/>
              </a:lnSpc>
            </a:pPr>
            <a:r>
              <a:rPr lang="en-US" altLang="en-US" sz="1400" dirty="0" smtClean="0"/>
              <a:t>Individuals with Disabilities in Education Act (IDEA)</a:t>
            </a:r>
          </a:p>
          <a:p>
            <a:pPr lvl="1" eaLnBrk="1" hangingPunct="1">
              <a:lnSpc>
                <a:spcPct val="80000"/>
              </a:lnSpc>
            </a:pPr>
            <a:r>
              <a:rPr lang="en-US" altLang="en-US" sz="1400" dirty="0" smtClean="0"/>
              <a:t>ADA</a:t>
            </a:r>
          </a:p>
          <a:p>
            <a:pPr eaLnBrk="1" hangingPunct="1">
              <a:lnSpc>
                <a:spcPct val="80000"/>
              </a:lnSpc>
            </a:pPr>
            <a:r>
              <a:rPr lang="en-US" altLang="en-US" sz="1600" b="1" u="sng" dirty="0" smtClean="0"/>
              <a:t>L</a:t>
            </a:r>
            <a:r>
              <a:rPr lang="en-US" altLang="en-US" sz="1600" dirty="0" smtClean="0"/>
              <a:t>egal Status</a:t>
            </a:r>
          </a:p>
          <a:p>
            <a:pPr lvl="1" eaLnBrk="1" hangingPunct="1">
              <a:lnSpc>
                <a:spcPct val="80000"/>
              </a:lnSpc>
            </a:pPr>
            <a:r>
              <a:rPr lang="en-US" altLang="en-US" sz="1400" dirty="0" smtClean="0"/>
              <a:t>Immigration</a:t>
            </a:r>
          </a:p>
          <a:p>
            <a:pPr eaLnBrk="1" hangingPunct="1">
              <a:lnSpc>
                <a:spcPct val="80000"/>
              </a:lnSpc>
            </a:pPr>
            <a:r>
              <a:rPr lang="en-US" altLang="en-US" sz="1600" b="1" u="sng" dirty="0" smtClean="0"/>
              <a:t>P</a:t>
            </a:r>
            <a:r>
              <a:rPr lang="en-US" altLang="en-US" sz="1600" dirty="0" smtClean="0"/>
              <a:t>ersonal Stability and Safety</a:t>
            </a:r>
          </a:p>
          <a:p>
            <a:pPr lvl="1" eaLnBrk="1" hangingPunct="1">
              <a:lnSpc>
                <a:spcPct val="80000"/>
              </a:lnSpc>
            </a:pPr>
            <a:r>
              <a:rPr lang="en-US" altLang="en-US" sz="1400" dirty="0" smtClean="0"/>
              <a:t>Guardianship, Custody, Divorce</a:t>
            </a:r>
          </a:p>
          <a:p>
            <a:pPr lvl="1" eaLnBrk="1" hangingPunct="1">
              <a:lnSpc>
                <a:spcPct val="80000"/>
              </a:lnSpc>
            </a:pPr>
            <a:r>
              <a:rPr lang="en-US" altLang="en-US" sz="1400" dirty="0" smtClean="0"/>
              <a:t>Domestic Violence</a:t>
            </a:r>
          </a:p>
          <a:p>
            <a:pPr lvl="1" eaLnBrk="1" hangingPunct="1">
              <a:lnSpc>
                <a:spcPct val="80000"/>
              </a:lnSpc>
            </a:pPr>
            <a:r>
              <a:rPr lang="en-US" altLang="en-US" sz="1400" dirty="0" smtClean="0"/>
              <a:t>Personal Planning Documents (Wills, Powers of Attorney, Living Wills)</a:t>
            </a:r>
          </a:p>
        </p:txBody>
      </p:sp>
      <p:sp>
        <p:nvSpPr>
          <p:cNvPr id="12292" name="Text Box 4"/>
          <p:cNvSpPr txBox="1">
            <a:spLocks noChangeArrowheads="1"/>
          </p:cNvSpPr>
          <p:nvPr/>
        </p:nvSpPr>
        <p:spPr bwMode="auto">
          <a:xfrm>
            <a:off x="5470525" y="5518150"/>
            <a:ext cx="18415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endParaRPr lang="en-US" altLang="en-US" sz="1800"/>
          </a:p>
        </p:txBody>
      </p:sp>
      <p:sp>
        <p:nvSpPr>
          <p:cNvPr id="12293" name="Text Box 5"/>
          <p:cNvSpPr txBox="1">
            <a:spLocks noChangeArrowheads="1"/>
          </p:cNvSpPr>
          <p:nvPr/>
        </p:nvSpPr>
        <p:spPr bwMode="auto">
          <a:xfrm>
            <a:off x="3810000" y="6019800"/>
            <a:ext cx="4767263" cy="3968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spcBef>
                <a:spcPct val="20000"/>
              </a:spcBef>
              <a:buClr>
                <a:schemeClr val="bg2"/>
              </a:buClr>
              <a:buSzPct val="75000"/>
              <a:buFont typeface="Wingdings" panose="05000000000000000000" pitchFamily="2" charset="2"/>
              <a:buChar char="p"/>
              <a:defRPr sz="2800">
                <a:solidFill>
                  <a:schemeClr val="tx1"/>
                </a:solidFill>
                <a:latin typeface="Verdana" panose="020B0604030504040204" pitchFamily="34" charset="0"/>
              </a:defRPr>
            </a:lvl1pPr>
            <a:lvl2pPr marL="742950" indent="-285750">
              <a:spcBef>
                <a:spcPct val="20000"/>
              </a:spcBef>
              <a:buClr>
                <a:schemeClr val="tx2"/>
              </a:buClr>
              <a:buSzPct val="75000"/>
              <a:buFont typeface="Wingdings" panose="05000000000000000000" pitchFamily="2" charset="2"/>
              <a:buChar char="n"/>
              <a:defRPr sz="2400">
                <a:solidFill>
                  <a:schemeClr val="tx1"/>
                </a:solidFill>
                <a:latin typeface="Verdana" panose="020B0604030504040204" pitchFamily="34" charset="0"/>
              </a:defRPr>
            </a:lvl2pPr>
            <a:lvl3pPr marL="1143000" indent="-228600">
              <a:spcBef>
                <a:spcPct val="20000"/>
              </a:spcBef>
              <a:buClr>
                <a:schemeClr val="accent1"/>
              </a:buClr>
              <a:buSzPct val="65000"/>
              <a:buFont typeface="Wingdings" panose="05000000000000000000" pitchFamily="2" charset="2"/>
              <a:buChar char="p"/>
              <a:defRPr sz="2000">
                <a:solidFill>
                  <a:schemeClr val="tx1"/>
                </a:solidFill>
                <a:latin typeface="Verdana" panose="020B0604030504040204" pitchFamily="34" charset="0"/>
              </a:defRPr>
            </a:lvl3pPr>
            <a:lvl4pPr marL="1600200" indent="-228600">
              <a:spcBef>
                <a:spcPct val="20000"/>
              </a:spcBef>
              <a:buClr>
                <a:schemeClr val="bg2"/>
              </a:buClr>
              <a:buFont typeface="Wingdings" panose="05000000000000000000" pitchFamily="2" charset="2"/>
              <a:buChar char="§"/>
              <a:defRPr>
                <a:solidFill>
                  <a:schemeClr val="tx1"/>
                </a:solidFill>
                <a:latin typeface="Verdana" panose="020B0604030504040204" pitchFamily="34" charset="0"/>
              </a:defRPr>
            </a:lvl4pPr>
            <a:lvl5pPr marL="2057400" indent="-228600">
              <a:spcBef>
                <a:spcPct val="20000"/>
              </a:spcBef>
              <a:buClr>
                <a:schemeClr val="tx2"/>
              </a:buClr>
              <a:buSzPct val="80000"/>
              <a:buFont typeface="Wingdings" panose="05000000000000000000" pitchFamily="2" charset="2"/>
              <a:buChar char="§"/>
              <a:defRPr>
                <a:solidFill>
                  <a:schemeClr val="tx1"/>
                </a:solidFill>
                <a:latin typeface="Verdana" panose="020B0604030504040204" pitchFamily="34" charset="0"/>
              </a:defRPr>
            </a:lvl5pPr>
            <a:lvl6pPr marL="25146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6pPr>
            <a:lvl7pPr marL="29718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7pPr>
            <a:lvl8pPr marL="34290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8pPr>
            <a:lvl9pPr marL="3886200" indent="-228600" eaLnBrk="0" fontAlgn="base" hangingPunct="0">
              <a:spcBef>
                <a:spcPct val="20000"/>
              </a:spcBef>
              <a:spcAft>
                <a:spcPct val="0"/>
              </a:spcAft>
              <a:buClr>
                <a:schemeClr val="tx2"/>
              </a:buClr>
              <a:buSzPct val="80000"/>
              <a:buFont typeface="Wingdings" panose="05000000000000000000" pitchFamily="2" charset="2"/>
              <a:buChar char="§"/>
              <a:defRPr>
                <a:solidFill>
                  <a:schemeClr val="tx1"/>
                </a:solidFill>
                <a:latin typeface="Verdana" panose="020B0604030504040204" pitchFamily="34" charset="0"/>
              </a:defRPr>
            </a:lvl9pPr>
          </a:lstStyle>
          <a:p>
            <a:pPr>
              <a:spcBef>
                <a:spcPct val="0"/>
              </a:spcBef>
              <a:buClrTx/>
              <a:buSzTx/>
              <a:buFontTx/>
              <a:buNone/>
            </a:pPr>
            <a:r>
              <a:rPr lang="en-US" altLang="en-US" sz="1000"/>
              <a:t>	Source: National Center for Medical-Legal Partnership</a:t>
            </a:r>
          </a:p>
          <a:p>
            <a:pPr>
              <a:spcBef>
                <a:spcPct val="0"/>
              </a:spcBef>
              <a:buClrTx/>
              <a:buSzTx/>
              <a:buFontTx/>
              <a:buNone/>
            </a:pPr>
            <a:r>
              <a:rPr lang="en-US" altLang="en-US" sz="1000"/>
              <a:t>			© 2008-2009 MLP Boston</a:t>
            </a:r>
          </a:p>
        </p:txBody>
      </p:sp>
    </p:spTree>
    <p:extLst>
      <p:ext uri="{BB962C8B-B14F-4D97-AF65-F5344CB8AC3E}">
        <p14:creationId xmlns:p14="http://schemas.microsoft.com/office/powerpoint/2010/main" val="134850435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274638"/>
            <a:ext cx="7772400" cy="787544"/>
          </a:xfrm>
        </p:spPr>
        <p:txBody>
          <a:bodyPr/>
          <a:lstStyle/>
          <a:p>
            <a:r>
              <a:rPr lang="en-US" dirty="0" smtClean="0"/>
              <a:t>Snapshot: St. Chris MLP</a:t>
            </a:r>
            <a:endParaRPr lang="en-US" dirty="0"/>
          </a:p>
        </p:txBody>
      </p:sp>
      <p:pic>
        <p:nvPicPr>
          <p:cNvPr id="5" name="Content Placeholder 4"/>
          <p:cNvPicPr>
            <a:picLocks noGrp="1" noChangeAspect="1"/>
          </p:cNvPicPr>
          <p:nvPr>
            <p:ph sz="quarter" idx="1"/>
          </p:nvPr>
        </p:nvPicPr>
        <p:blipFill>
          <a:blip r:embed="rId2">
            <a:extLst>
              <a:ext uri="{28A0092B-C50C-407E-A947-70E740481C1C}">
                <a14:useLocalDpi xmlns:a14="http://schemas.microsoft.com/office/drawing/2010/main" val="0"/>
              </a:ext>
            </a:extLst>
          </a:blip>
          <a:stretch>
            <a:fillRect/>
          </a:stretch>
        </p:blipFill>
        <p:spPr>
          <a:xfrm>
            <a:off x="1067286" y="2212715"/>
            <a:ext cx="6718969" cy="4201461"/>
          </a:xfrm>
        </p:spPr>
      </p:pic>
      <p:sp>
        <p:nvSpPr>
          <p:cNvPr id="6" name="TextBox 5"/>
          <p:cNvSpPr txBox="1"/>
          <p:nvPr/>
        </p:nvSpPr>
        <p:spPr>
          <a:xfrm>
            <a:off x="914400" y="1237673"/>
            <a:ext cx="7546109" cy="923330"/>
          </a:xfrm>
          <a:prstGeom prst="rect">
            <a:avLst/>
          </a:prstGeom>
          <a:noFill/>
        </p:spPr>
        <p:txBody>
          <a:bodyPr wrap="square" rtlCol="0">
            <a:spAutoFit/>
          </a:bodyPr>
          <a:lstStyle/>
          <a:p>
            <a:pPr marL="285750" indent="-285750">
              <a:buFont typeface="Arial" panose="020B0604020202020204" pitchFamily="34" charset="0"/>
              <a:buChar char="•"/>
            </a:pPr>
            <a:r>
              <a:rPr lang="en-US" dirty="0" smtClean="0"/>
              <a:t>Screened over 13,000 families since 2012</a:t>
            </a:r>
          </a:p>
          <a:p>
            <a:pPr marL="285750" indent="-285750">
              <a:buFont typeface="Arial" panose="020B0604020202020204" pitchFamily="34" charset="0"/>
              <a:buChar char="•"/>
            </a:pPr>
            <a:r>
              <a:rPr lang="en-US" dirty="0" smtClean="0"/>
              <a:t>46% self report at least one unmet legal need</a:t>
            </a:r>
          </a:p>
          <a:p>
            <a:pPr marL="285750" indent="-285750">
              <a:buFont typeface="Arial" panose="020B0604020202020204" pitchFamily="34" charset="0"/>
              <a:buChar char="•"/>
            </a:pPr>
            <a:r>
              <a:rPr lang="en-US" dirty="0" smtClean="0"/>
              <a:t>As a whole, public benefits and income supports make up the largest need</a:t>
            </a:r>
            <a:endParaRPr lang="en-US" dirty="0"/>
          </a:p>
        </p:txBody>
      </p:sp>
    </p:spTree>
    <p:extLst>
      <p:ext uri="{BB962C8B-B14F-4D97-AF65-F5344CB8AC3E}">
        <p14:creationId xmlns:p14="http://schemas.microsoft.com/office/powerpoint/2010/main" val="23851904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pPr eaLnBrk="1" hangingPunct="1"/>
            <a:r>
              <a:rPr lang="en-US" dirty="0" smtClean="0"/>
              <a:t>Why do families need benefits?</a:t>
            </a:r>
          </a:p>
        </p:txBody>
      </p:sp>
      <p:sp>
        <p:nvSpPr>
          <p:cNvPr id="11267" name="Rectangle 3"/>
          <p:cNvSpPr>
            <a:spLocks noGrp="1" noChangeArrowheads="1"/>
          </p:cNvSpPr>
          <p:nvPr>
            <p:ph type="body" idx="1"/>
          </p:nvPr>
        </p:nvSpPr>
        <p:spPr>
          <a:xfrm>
            <a:off x="457200" y="1447800"/>
            <a:ext cx="8229600" cy="3962400"/>
          </a:xfrm>
        </p:spPr>
        <p:txBody>
          <a:bodyPr/>
          <a:lstStyle/>
          <a:p>
            <a:pPr eaLnBrk="1" hangingPunct="1"/>
            <a:r>
              <a:rPr lang="en-US" dirty="0" smtClean="0"/>
              <a:t>Single parent with an two children in Philadelphia County needs to earn </a:t>
            </a:r>
            <a:r>
              <a:rPr lang="en-US" dirty="0" smtClean="0">
                <a:solidFill>
                  <a:srgbClr val="CE4436"/>
                </a:solidFill>
              </a:rPr>
              <a:t>$27.03/per hour</a:t>
            </a:r>
            <a:r>
              <a:rPr lang="en-US" dirty="0" smtClean="0"/>
              <a:t> to be self-sufficient</a:t>
            </a:r>
          </a:p>
          <a:p>
            <a:pPr eaLnBrk="1" hangingPunct="1"/>
            <a:r>
              <a:rPr lang="en-US" dirty="0" smtClean="0"/>
              <a:t>Starting wages for:</a:t>
            </a:r>
          </a:p>
          <a:p>
            <a:pPr lvl="1" eaLnBrk="1" hangingPunct="1"/>
            <a:r>
              <a:rPr lang="en-US" dirty="0" smtClean="0"/>
              <a:t>Home Health Aide		$10.38/hour</a:t>
            </a:r>
          </a:p>
          <a:p>
            <a:pPr lvl="1" eaLnBrk="1" hangingPunct="1"/>
            <a:r>
              <a:rPr lang="en-US" dirty="0" smtClean="0"/>
              <a:t>Certified Nursing Assistant	$12.23/hour</a:t>
            </a:r>
          </a:p>
          <a:p>
            <a:pPr lvl="1" eaLnBrk="1" hangingPunct="1"/>
            <a:r>
              <a:rPr lang="en-US" dirty="0" smtClean="0"/>
              <a:t>Licensed Practical Nurse	$19.19/ hour </a:t>
            </a:r>
          </a:p>
          <a:p>
            <a:pPr eaLnBrk="1" hangingPunct="1"/>
            <a:r>
              <a:rPr lang="en-US" dirty="0" smtClean="0"/>
              <a:t>Public Benefits help fill the gap</a:t>
            </a:r>
          </a:p>
          <a:p>
            <a:pPr marL="320040" lvl="1" indent="0">
              <a:buNone/>
            </a:pPr>
            <a:endParaRPr lang="en-US"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Public Benefits Overview</a:t>
            </a:r>
            <a:endParaRPr lang="en-US" dirty="0"/>
          </a:p>
        </p:txBody>
      </p:sp>
      <p:graphicFrame>
        <p:nvGraphicFramePr>
          <p:cNvPr id="4" name="Content Placeholder 3"/>
          <p:cNvGraphicFramePr>
            <a:graphicFrameLocks noGrp="1"/>
          </p:cNvGraphicFramePr>
          <p:nvPr>
            <p:ph sz="quarter" idx="1"/>
          </p:nvPr>
        </p:nvGraphicFramePr>
        <p:xfrm>
          <a:off x="914400" y="1547010"/>
          <a:ext cx="7772400" cy="2712720"/>
        </p:xfrm>
        <a:graphic>
          <a:graphicData uri="http://schemas.openxmlformats.org/drawingml/2006/table">
            <a:tbl>
              <a:tblPr firstRow="1" bandRow="1">
                <a:tableStyleId>{69012ECD-51FC-41F1-AA8D-1B2483CD663E}</a:tableStyleId>
              </a:tblPr>
              <a:tblGrid>
                <a:gridCol w="1943100"/>
                <a:gridCol w="1943100"/>
                <a:gridCol w="1943100"/>
                <a:gridCol w="1943100"/>
              </a:tblGrid>
              <a:tr h="370840">
                <a:tc>
                  <a:txBody>
                    <a:bodyPr/>
                    <a:lstStyle/>
                    <a:p>
                      <a:pPr algn="ctr"/>
                      <a:r>
                        <a:rPr lang="en-US" sz="2400" baseline="0" dirty="0" smtClean="0"/>
                        <a:t>Food</a:t>
                      </a:r>
                      <a:endParaRPr lang="en-US" sz="2400" baseline="0" dirty="0"/>
                    </a:p>
                  </a:txBody>
                  <a:tcPr marL="86360" marR="86360"/>
                </a:tc>
                <a:tc>
                  <a:txBody>
                    <a:bodyPr/>
                    <a:lstStyle/>
                    <a:p>
                      <a:pPr algn="ctr"/>
                      <a:r>
                        <a:rPr lang="en-US" sz="2400" dirty="0" smtClean="0"/>
                        <a:t>Income Support</a:t>
                      </a:r>
                      <a:endParaRPr lang="en-US" sz="2400" dirty="0"/>
                    </a:p>
                  </a:txBody>
                  <a:tcPr marL="86360" marR="86360"/>
                </a:tc>
                <a:tc>
                  <a:txBody>
                    <a:bodyPr/>
                    <a:lstStyle/>
                    <a:p>
                      <a:pPr algn="ctr"/>
                      <a:r>
                        <a:rPr lang="en-US" sz="2400" dirty="0" smtClean="0"/>
                        <a:t>Housing </a:t>
                      </a:r>
                      <a:endParaRPr lang="en-US" sz="2400" dirty="0"/>
                    </a:p>
                  </a:txBody>
                  <a:tcPr marL="86360" marR="86360"/>
                </a:tc>
                <a:tc>
                  <a:txBody>
                    <a:bodyPr/>
                    <a:lstStyle/>
                    <a:p>
                      <a:pPr algn="ctr"/>
                      <a:r>
                        <a:rPr lang="en-US" sz="2400" dirty="0" smtClean="0"/>
                        <a:t>Medical</a:t>
                      </a:r>
                      <a:endParaRPr lang="en-US" sz="2400" dirty="0"/>
                    </a:p>
                  </a:txBody>
                  <a:tcPr marL="86360" marR="86360"/>
                </a:tc>
              </a:tr>
              <a:tr h="370840">
                <a:tc>
                  <a:txBody>
                    <a:bodyPr/>
                    <a:lstStyle/>
                    <a:p>
                      <a:r>
                        <a:rPr lang="en-US" sz="2000" dirty="0" smtClean="0"/>
                        <a:t>SNAP/</a:t>
                      </a:r>
                      <a:r>
                        <a:rPr lang="en-US" sz="2000" baseline="0" dirty="0" smtClean="0"/>
                        <a:t> f</a:t>
                      </a:r>
                      <a:r>
                        <a:rPr lang="en-US" sz="2000" dirty="0" smtClean="0"/>
                        <a:t>ood</a:t>
                      </a:r>
                      <a:r>
                        <a:rPr lang="en-US" sz="2000" baseline="0" dirty="0" smtClean="0"/>
                        <a:t> stamps</a:t>
                      </a:r>
                      <a:endParaRPr lang="en-US" sz="2000" dirty="0"/>
                    </a:p>
                  </a:txBody>
                  <a:tcPr marL="86360" marR="86360"/>
                </a:tc>
                <a:tc>
                  <a:txBody>
                    <a:bodyPr/>
                    <a:lstStyle/>
                    <a:p>
                      <a:r>
                        <a:rPr lang="en-US" sz="2000" dirty="0" smtClean="0"/>
                        <a:t>SSI/ SSDI</a:t>
                      </a:r>
                      <a:endParaRPr lang="en-US" sz="2000" dirty="0"/>
                    </a:p>
                  </a:txBody>
                  <a:tcPr marL="86360" marR="86360"/>
                </a:tc>
                <a:tc>
                  <a:txBody>
                    <a:bodyPr/>
                    <a:lstStyle/>
                    <a:p>
                      <a:r>
                        <a:rPr lang="en-US" sz="2000" dirty="0" smtClean="0"/>
                        <a:t>PHA</a:t>
                      </a:r>
                      <a:endParaRPr lang="en-US" sz="2000" dirty="0"/>
                    </a:p>
                  </a:txBody>
                  <a:tcPr marL="86360" marR="86360"/>
                </a:tc>
                <a:tc>
                  <a:txBody>
                    <a:bodyPr/>
                    <a:lstStyle/>
                    <a:p>
                      <a:r>
                        <a:rPr lang="en-US" sz="2000" dirty="0" smtClean="0"/>
                        <a:t>Medical Assistance</a:t>
                      </a:r>
                      <a:endParaRPr lang="en-US" sz="2000" dirty="0"/>
                    </a:p>
                  </a:txBody>
                  <a:tcPr marL="86360" marR="86360"/>
                </a:tc>
              </a:tr>
              <a:tr h="370840">
                <a:tc>
                  <a:txBody>
                    <a:bodyPr/>
                    <a:lstStyle/>
                    <a:p>
                      <a:r>
                        <a:rPr lang="en-US" sz="2000" dirty="0" smtClean="0"/>
                        <a:t>WIC </a:t>
                      </a:r>
                      <a:endParaRPr lang="en-US" sz="2000" dirty="0"/>
                    </a:p>
                  </a:txBody>
                  <a:tcPr marL="86360" marR="86360"/>
                </a:tc>
                <a:tc>
                  <a:txBody>
                    <a:bodyPr/>
                    <a:lstStyle/>
                    <a:p>
                      <a:r>
                        <a:rPr lang="en-US" sz="2000" dirty="0" smtClean="0"/>
                        <a:t>TANF</a:t>
                      </a:r>
                      <a:endParaRPr lang="en-US" sz="2000" dirty="0"/>
                    </a:p>
                  </a:txBody>
                  <a:tcPr marL="86360" marR="86360"/>
                </a:tc>
                <a:tc>
                  <a:txBody>
                    <a:bodyPr/>
                    <a:lstStyle/>
                    <a:p>
                      <a:r>
                        <a:rPr lang="en-US" sz="2000" dirty="0" smtClean="0"/>
                        <a:t>Section 8</a:t>
                      </a:r>
                      <a:endParaRPr lang="en-US" sz="2000" dirty="0"/>
                    </a:p>
                  </a:txBody>
                  <a:tcPr marL="86360" marR="86360"/>
                </a:tc>
                <a:tc>
                  <a:txBody>
                    <a:bodyPr/>
                    <a:lstStyle/>
                    <a:p>
                      <a:r>
                        <a:rPr lang="en-US" sz="2000" dirty="0" smtClean="0"/>
                        <a:t>CHIP </a:t>
                      </a:r>
                      <a:endParaRPr lang="en-US" sz="2000" dirty="0"/>
                    </a:p>
                  </a:txBody>
                  <a:tcPr marL="86360" marR="86360"/>
                </a:tc>
              </a:tr>
              <a:tr h="370840">
                <a:tc>
                  <a:txBody>
                    <a:bodyPr/>
                    <a:lstStyle/>
                    <a:p>
                      <a:endParaRPr lang="en-US" sz="2000" dirty="0"/>
                    </a:p>
                  </a:txBody>
                  <a:tcPr marL="86360" marR="86360"/>
                </a:tc>
                <a:tc>
                  <a:txBody>
                    <a:bodyPr/>
                    <a:lstStyle/>
                    <a:p>
                      <a:r>
                        <a:rPr lang="en-US" sz="2000" dirty="0" smtClean="0"/>
                        <a:t>Child Support</a:t>
                      </a:r>
                      <a:endParaRPr lang="en-US" sz="2000" dirty="0"/>
                    </a:p>
                  </a:txBody>
                  <a:tcPr marL="86360" marR="86360"/>
                </a:tc>
                <a:tc>
                  <a:txBody>
                    <a:bodyPr/>
                    <a:lstStyle/>
                    <a:p>
                      <a:r>
                        <a:rPr lang="en-US" sz="2000" dirty="0" smtClean="0"/>
                        <a:t>HUD </a:t>
                      </a:r>
                      <a:endParaRPr lang="en-US" sz="2000" dirty="0"/>
                    </a:p>
                  </a:txBody>
                  <a:tcPr marL="86360" marR="86360"/>
                </a:tc>
                <a:tc>
                  <a:txBody>
                    <a:bodyPr/>
                    <a:lstStyle/>
                    <a:p>
                      <a:endParaRPr lang="en-US" sz="2000" dirty="0"/>
                    </a:p>
                  </a:txBody>
                  <a:tcPr marL="86360" marR="86360"/>
                </a:tc>
              </a:tr>
              <a:tr h="370840">
                <a:tc>
                  <a:txBody>
                    <a:bodyPr/>
                    <a:lstStyle/>
                    <a:p>
                      <a:endParaRPr lang="en-US" sz="2000" dirty="0"/>
                    </a:p>
                  </a:txBody>
                  <a:tcPr marL="86360" marR="86360"/>
                </a:tc>
                <a:tc>
                  <a:txBody>
                    <a:bodyPr/>
                    <a:lstStyle/>
                    <a:p>
                      <a:r>
                        <a:rPr lang="en-US" sz="2000" dirty="0" smtClean="0"/>
                        <a:t>Kinship</a:t>
                      </a:r>
                      <a:r>
                        <a:rPr lang="en-US" sz="2000" baseline="0" dirty="0" smtClean="0"/>
                        <a:t> Care</a:t>
                      </a:r>
                      <a:endParaRPr lang="en-US" sz="2000" dirty="0"/>
                    </a:p>
                  </a:txBody>
                  <a:tcPr marL="86360" marR="86360"/>
                </a:tc>
                <a:tc>
                  <a:txBody>
                    <a:bodyPr/>
                    <a:lstStyle/>
                    <a:p>
                      <a:r>
                        <a:rPr lang="en-US" sz="2000" dirty="0" smtClean="0"/>
                        <a:t>Shelters </a:t>
                      </a:r>
                      <a:endParaRPr lang="en-US" sz="2000" dirty="0"/>
                    </a:p>
                  </a:txBody>
                  <a:tcPr marL="86360" marR="86360"/>
                </a:tc>
                <a:tc>
                  <a:txBody>
                    <a:bodyPr/>
                    <a:lstStyle/>
                    <a:p>
                      <a:endParaRPr lang="en-US" sz="2000" dirty="0"/>
                    </a:p>
                  </a:txBody>
                  <a:tcPr marL="86360" marR="86360"/>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Alphabet Soup </a:t>
            </a:r>
            <a:endParaRPr lang="en-US" dirty="0"/>
          </a:p>
        </p:txBody>
      </p:sp>
      <p:sp>
        <p:nvSpPr>
          <p:cNvPr id="3" name="Content Placeholder 2"/>
          <p:cNvSpPr>
            <a:spLocks noGrp="1"/>
          </p:cNvSpPr>
          <p:nvPr>
            <p:ph sz="quarter" idx="1"/>
          </p:nvPr>
        </p:nvSpPr>
        <p:spPr/>
        <p:txBody>
          <a:bodyPr>
            <a:normAutofit fontScale="92500"/>
          </a:bodyPr>
          <a:lstStyle/>
          <a:p>
            <a:r>
              <a:rPr lang="en-US" dirty="0" smtClean="0"/>
              <a:t>DHS – Department of Human Services </a:t>
            </a:r>
          </a:p>
          <a:p>
            <a:r>
              <a:rPr lang="en-US" dirty="0" smtClean="0"/>
              <a:t>DPW – Department of Public Welfare (Now also called DHS)</a:t>
            </a:r>
          </a:p>
          <a:p>
            <a:r>
              <a:rPr lang="en-US" dirty="0" smtClean="0"/>
              <a:t>EBT – Electronic Benefits Transfer</a:t>
            </a:r>
          </a:p>
          <a:p>
            <a:r>
              <a:rPr lang="en-US" dirty="0" smtClean="0"/>
              <a:t>HUD – Housing and Urban Development </a:t>
            </a:r>
          </a:p>
          <a:p>
            <a:r>
              <a:rPr lang="en-US" dirty="0" smtClean="0"/>
              <a:t>PHA – Philadelphia Housing Authority</a:t>
            </a:r>
          </a:p>
          <a:p>
            <a:r>
              <a:rPr lang="en-US" dirty="0" smtClean="0"/>
              <a:t>SNAP – Supplemental Nutrition Assistance Program</a:t>
            </a:r>
          </a:p>
          <a:p>
            <a:r>
              <a:rPr lang="en-US" dirty="0" smtClean="0"/>
              <a:t>SSDI – Social Security Disability Insurance</a:t>
            </a:r>
          </a:p>
          <a:p>
            <a:r>
              <a:rPr lang="en-US" dirty="0" smtClean="0"/>
              <a:t>SSI – Supplemental Security Income</a:t>
            </a:r>
          </a:p>
          <a:p>
            <a:r>
              <a:rPr lang="en-US" dirty="0" smtClean="0"/>
              <a:t>TANF – Temporary Assistance for Needy Families</a:t>
            </a:r>
          </a:p>
          <a:p>
            <a:r>
              <a:rPr lang="en-US" dirty="0" smtClean="0"/>
              <a:t>WIC – Women, Infants and Children</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20656"/>
          </a:xfrm>
        </p:spPr>
        <p:txBody>
          <a:bodyPr>
            <a:normAutofit fontScale="90000"/>
          </a:bodyPr>
          <a:lstStyle/>
          <a:p>
            <a:r>
              <a:rPr lang="en-US" dirty="0"/>
              <a:t>Eligibility for benefits</a:t>
            </a:r>
            <a:r>
              <a:rPr lang="en-US" dirty="0" smtClean="0"/>
              <a:t> depend on income</a:t>
            </a:r>
            <a:endParaRPr lang="en-US" dirty="0"/>
          </a:p>
        </p:txBody>
      </p:sp>
      <p:sp>
        <p:nvSpPr>
          <p:cNvPr id="7" name="Content Placeholder 2"/>
          <p:cNvSpPr>
            <a:spLocks noGrp="1"/>
          </p:cNvSpPr>
          <p:nvPr>
            <p:ph idx="1"/>
          </p:nvPr>
        </p:nvSpPr>
        <p:spPr>
          <a:xfrm>
            <a:off x="457200" y="1752600"/>
            <a:ext cx="3352800" cy="4191000"/>
          </a:xfrm>
        </p:spPr>
        <p:txBody>
          <a:bodyPr>
            <a:normAutofit/>
          </a:bodyPr>
          <a:lstStyle/>
          <a:p>
            <a:r>
              <a:rPr lang="en-US" sz="2000" dirty="0" smtClean="0"/>
              <a:t>Programs use the Federal Poverty Guidelines to determine eligibility</a:t>
            </a:r>
          </a:p>
          <a:p>
            <a:pPr marL="114300" indent="0">
              <a:buNone/>
            </a:pPr>
            <a:endParaRPr lang="en-US" sz="2000" dirty="0" smtClean="0"/>
          </a:p>
          <a:p>
            <a:r>
              <a:rPr lang="en-US" sz="2000" dirty="0" smtClean="0"/>
              <a:t>Referred to as the </a:t>
            </a:r>
          </a:p>
          <a:p>
            <a:pPr marL="114300" indent="0">
              <a:buNone/>
            </a:pPr>
            <a:r>
              <a:rPr lang="en-US" sz="2000" dirty="0"/>
              <a:t> </a:t>
            </a:r>
            <a:r>
              <a:rPr lang="en-US" sz="2000" dirty="0" smtClean="0"/>
              <a:t>  Federal Poverty Level</a:t>
            </a:r>
          </a:p>
          <a:p>
            <a:pPr marL="114300" indent="0">
              <a:buNone/>
            </a:pPr>
            <a:r>
              <a:rPr lang="en-US" sz="2000" dirty="0"/>
              <a:t> </a:t>
            </a:r>
            <a:r>
              <a:rPr lang="en-US" sz="2000" dirty="0" smtClean="0"/>
              <a:t>  (FPL)</a:t>
            </a:r>
          </a:p>
          <a:p>
            <a:pPr marL="114300" indent="0">
              <a:buNone/>
            </a:pPr>
            <a:endParaRPr lang="en-US" sz="2000" dirty="0" smtClean="0"/>
          </a:p>
          <a:p>
            <a:r>
              <a:rPr lang="en-US" sz="2000" dirty="0" smtClean="0"/>
              <a:t>The baseline is </a:t>
            </a:r>
          </a:p>
          <a:p>
            <a:pPr marL="114300" indent="0">
              <a:buNone/>
            </a:pPr>
            <a:r>
              <a:rPr lang="en-US" sz="2000" dirty="0"/>
              <a:t> </a:t>
            </a:r>
            <a:r>
              <a:rPr lang="en-US" sz="2000" dirty="0" smtClean="0"/>
              <a:t>   100% FPL</a:t>
            </a:r>
            <a:endParaRPr lang="en-US" dirty="0"/>
          </a:p>
          <a:p>
            <a:pPr lvl="1"/>
            <a:endParaRPr lang="en-US" sz="1600" dirty="0"/>
          </a:p>
          <a:p>
            <a:pPr marL="114300" indent="0">
              <a:buNone/>
            </a:pP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142175130"/>
              </p:ext>
            </p:extLst>
          </p:nvPr>
        </p:nvGraphicFramePr>
        <p:xfrm>
          <a:off x="4003963" y="1918624"/>
          <a:ext cx="4170220" cy="4206240"/>
        </p:xfrm>
        <a:graphic>
          <a:graphicData uri="http://schemas.openxmlformats.org/drawingml/2006/table">
            <a:tbl>
              <a:tblPr>
                <a:tableStyleId>{3C2FFA5D-87B4-456A-9821-1D502468CF0F}</a:tableStyleId>
              </a:tblPr>
              <a:tblGrid>
                <a:gridCol w="2085110"/>
                <a:gridCol w="2085110"/>
              </a:tblGrid>
              <a:tr h="602490">
                <a:tc>
                  <a:txBody>
                    <a:bodyPr/>
                    <a:lstStyle/>
                    <a:p>
                      <a:r>
                        <a:rPr lang="en-US" dirty="0">
                          <a:effectLst/>
                        </a:rPr>
                        <a:t>Persons in family/household</a:t>
                      </a:r>
                    </a:p>
                  </a:txBody>
                  <a:tcPr anchor="ctr"/>
                </a:tc>
                <a:tc>
                  <a:txBody>
                    <a:bodyPr/>
                    <a:lstStyle/>
                    <a:p>
                      <a:r>
                        <a:rPr lang="en-US" dirty="0">
                          <a:effectLst/>
                        </a:rPr>
                        <a:t>Poverty guideline</a:t>
                      </a:r>
                    </a:p>
                  </a:txBody>
                  <a:tcPr anchor="ctr"/>
                </a:tc>
              </a:tr>
              <a:tr h="344280">
                <a:tc>
                  <a:txBody>
                    <a:bodyPr/>
                    <a:lstStyle/>
                    <a:p>
                      <a:pPr algn="ctr"/>
                      <a:r>
                        <a:rPr lang="en-US" dirty="0" smtClean="0">
                          <a:effectLst/>
                        </a:rPr>
                        <a:t>1</a:t>
                      </a:r>
                      <a:endParaRPr lang="en-US" dirty="0">
                        <a:effectLst/>
                      </a:endParaRPr>
                    </a:p>
                  </a:txBody>
                  <a:tcPr anchor="ctr"/>
                </a:tc>
                <a:tc>
                  <a:txBody>
                    <a:bodyPr/>
                    <a:lstStyle/>
                    <a:p>
                      <a:pPr algn="ctr"/>
                      <a:r>
                        <a:rPr lang="en-US" dirty="0" smtClean="0">
                          <a:effectLst/>
                        </a:rPr>
                        <a:t>$11,880</a:t>
                      </a:r>
                      <a:endParaRPr lang="en-US" dirty="0">
                        <a:effectLst/>
                      </a:endParaRPr>
                    </a:p>
                  </a:txBody>
                  <a:tcPr anchor="ctr"/>
                </a:tc>
              </a:tr>
              <a:tr h="344280">
                <a:tc>
                  <a:txBody>
                    <a:bodyPr/>
                    <a:lstStyle/>
                    <a:p>
                      <a:pPr algn="ctr"/>
                      <a:r>
                        <a:rPr lang="en-US" smtClean="0">
                          <a:effectLst/>
                        </a:rPr>
                        <a:t>2</a:t>
                      </a:r>
                      <a:endParaRPr lang="en-US">
                        <a:effectLst/>
                      </a:endParaRPr>
                    </a:p>
                  </a:txBody>
                  <a:tcPr anchor="ctr"/>
                </a:tc>
                <a:tc>
                  <a:txBody>
                    <a:bodyPr/>
                    <a:lstStyle/>
                    <a:p>
                      <a:pPr algn="ctr"/>
                      <a:r>
                        <a:rPr lang="en-US" dirty="0" smtClean="0">
                          <a:effectLst/>
                        </a:rPr>
                        <a:t>16,020</a:t>
                      </a:r>
                      <a:endParaRPr lang="en-US" dirty="0">
                        <a:effectLst/>
                      </a:endParaRPr>
                    </a:p>
                  </a:txBody>
                  <a:tcPr anchor="ctr"/>
                </a:tc>
              </a:tr>
              <a:tr h="344280">
                <a:tc>
                  <a:txBody>
                    <a:bodyPr/>
                    <a:lstStyle/>
                    <a:p>
                      <a:pPr algn="ctr"/>
                      <a:r>
                        <a:rPr lang="en-US" smtClean="0">
                          <a:effectLst/>
                        </a:rPr>
                        <a:t>3</a:t>
                      </a:r>
                      <a:endParaRPr lang="en-US">
                        <a:effectLst/>
                      </a:endParaRPr>
                    </a:p>
                  </a:txBody>
                  <a:tcPr anchor="ctr"/>
                </a:tc>
                <a:tc>
                  <a:txBody>
                    <a:bodyPr/>
                    <a:lstStyle/>
                    <a:p>
                      <a:pPr algn="ctr"/>
                      <a:r>
                        <a:rPr lang="en-US" dirty="0" smtClean="0">
                          <a:effectLst/>
                        </a:rPr>
                        <a:t>20,</a:t>
                      </a:r>
                      <a:r>
                        <a:rPr lang="en-US" baseline="0" dirty="0" smtClean="0">
                          <a:effectLst/>
                        </a:rPr>
                        <a:t> 160</a:t>
                      </a:r>
                      <a:endParaRPr lang="en-US" dirty="0">
                        <a:effectLst/>
                      </a:endParaRPr>
                    </a:p>
                  </a:txBody>
                  <a:tcPr anchor="ctr"/>
                </a:tc>
              </a:tr>
              <a:tr h="344280">
                <a:tc>
                  <a:txBody>
                    <a:bodyPr/>
                    <a:lstStyle/>
                    <a:p>
                      <a:pPr algn="ctr"/>
                      <a:r>
                        <a:rPr lang="en-US" smtClean="0">
                          <a:effectLst/>
                        </a:rPr>
                        <a:t>4</a:t>
                      </a:r>
                      <a:endParaRPr lang="en-US">
                        <a:effectLst/>
                      </a:endParaRPr>
                    </a:p>
                  </a:txBody>
                  <a:tcPr anchor="ctr"/>
                </a:tc>
                <a:tc>
                  <a:txBody>
                    <a:bodyPr/>
                    <a:lstStyle/>
                    <a:p>
                      <a:pPr algn="ctr"/>
                      <a:r>
                        <a:rPr lang="en-US" dirty="0" smtClean="0">
                          <a:effectLst/>
                        </a:rPr>
                        <a:t>24,300</a:t>
                      </a:r>
                      <a:endParaRPr lang="en-US" dirty="0">
                        <a:effectLst/>
                      </a:endParaRPr>
                    </a:p>
                  </a:txBody>
                  <a:tcPr anchor="ctr"/>
                </a:tc>
              </a:tr>
              <a:tr h="344280">
                <a:tc>
                  <a:txBody>
                    <a:bodyPr/>
                    <a:lstStyle/>
                    <a:p>
                      <a:pPr algn="ctr"/>
                      <a:r>
                        <a:rPr lang="en-US" smtClean="0">
                          <a:effectLst/>
                        </a:rPr>
                        <a:t>5</a:t>
                      </a:r>
                      <a:endParaRPr lang="en-US">
                        <a:effectLst/>
                      </a:endParaRPr>
                    </a:p>
                  </a:txBody>
                  <a:tcPr anchor="ctr"/>
                </a:tc>
                <a:tc>
                  <a:txBody>
                    <a:bodyPr/>
                    <a:lstStyle/>
                    <a:p>
                      <a:pPr algn="ctr"/>
                      <a:r>
                        <a:rPr lang="en-US" dirty="0" smtClean="0">
                          <a:effectLst/>
                        </a:rPr>
                        <a:t>28,440</a:t>
                      </a:r>
                      <a:endParaRPr lang="en-US" dirty="0">
                        <a:effectLst/>
                      </a:endParaRPr>
                    </a:p>
                  </a:txBody>
                  <a:tcPr anchor="ctr"/>
                </a:tc>
              </a:tr>
              <a:tr h="344280">
                <a:tc>
                  <a:txBody>
                    <a:bodyPr/>
                    <a:lstStyle/>
                    <a:p>
                      <a:pPr algn="ctr"/>
                      <a:r>
                        <a:rPr lang="en-US" smtClean="0">
                          <a:effectLst/>
                        </a:rPr>
                        <a:t>6</a:t>
                      </a:r>
                      <a:endParaRPr lang="en-US">
                        <a:effectLst/>
                      </a:endParaRPr>
                    </a:p>
                  </a:txBody>
                  <a:tcPr anchor="ctr"/>
                </a:tc>
                <a:tc>
                  <a:txBody>
                    <a:bodyPr/>
                    <a:lstStyle/>
                    <a:p>
                      <a:pPr algn="ctr"/>
                      <a:r>
                        <a:rPr lang="en-US" dirty="0" smtClean="0">
                          <a:effectLst/>
                        </a:rPr>
                        <a:t>32,580</a:t>
                      </a:r>
                      <a:endParaRPr lang="en-US" dirty="0">
                        <a:effectLst/>
                      </a:endParaRPr>
                    </a:p>
                  </a:txBody>
                  <a:tcPr anchor="ctr"/>
                </a:tc>
              </a:tr>
              <a:tr h="344280">
                <a:tc>
                  <a:txBody>
                    <a:bodyPr/>
                    <a:lstStyle/>
                    <a:p>
                      <a:pPr algn="ctr"/>
                      <a:r>
                        <a:rPr lang="en-US" smtClean="0">
                          <a:effectLst/>
                        </a:rPr>
                        <a:t>7</a:t>
                      </a:r>
                      <a:endParaRPr lang="en-US">
                        <a:effectLst/>
                      </a:endParaRPr>
                    </a:p>
                  </a:txBody>
                  <a:tcPr anchor="ctr"/>
                </a:tc>
                <a:tc>
                  <a:txBody>
                    <a:bodyPr/>
                    <a:lstStyle/>
                    <a:p>
                      <a:pPr algn="ctr"/>
                      <a:r>
                        <a:rPr lang="en-US" dirty="0" smtClean="0">
                          <a:effectLst/>
                        </a:rPr>
                        <a:t>36,730</a:t>
                      </a:r>
                      <a:endParaRPr lang="en-US" dirty="0">
                        <a:effectLst/>
                      </a:endParaRPr>
                    </a:p>
                  </a:txBody>
                  <a:tcPr anchor="ctr"/>
                </a:tc>
              </a:tr>
              <a:tr h="344280">
                <a:tc>
                  <a:txBody>
                    <a:bodyPr/>
                    <a:lstStyle/>
                    <a:p>
                      <a:pPr algn="ctr"/>
                      <a:r>
                        <a:rPr lang="en-US" smtClean="0">
                          <a:effectLst/>
                        </a:rPr>
                        <a:t>8</a:t>
                      </a:r>
                      <a:endParaRPr lang="en-US">
                        <a:effectLst/>
                      </a:endParaRPr>
                    </a:p>
                  </a:txBody>
                  <a:tcPr anchor="ctr"/>
                </a:tc>
                <a:tc>
                  <a:txBody>
                    <a:bodyPr/>
                    <a:lstStyle/>
                    <a:p>
                      <a:pPr algn="ctr"/>
                      <a:r>
                        <a:rPr lang="en-US" dirty="0" smtClean="0">
                          <a:effectLst/>
                        </a:rPr>
                        <a:t>40,890</a:t>
                      </a:r>
                      <a:endParaRPr lang="en-US" dirty="0">
                        <a:effectLst/>
                      </a:endParaRPr>
                    </a:p>
                  </a:txBody>
                  <a:tcPr anchor="ctr"/>
                </a:tc>
              </a:tr>
              <a:tr h="344280">
                <a:tc gridSpan="2">
                  <a:txBody>
                    <a:bodyPr/>
                    <a:lstStyle/>
                    <a:p>
                      <a:pPr algn="ctr"/>
                      <a:r>
                        <a:rPr kumimoji="0" lang="en-US" b="0" i="0" kern="1200" dirty="0" smtClean="0">
                          <a:solidFill>
                            <a:schemeClr val="dk1"/>
                          </a:solidFill>
                          <a:effectLst/>
                          <a:latin typeface="+mn-lt"/>
                          <a:ea typeface="+mn-ea"/>
                          <a:cs typeface="+mn-cs"/>
                        </a:rPr>
                        <a:t>For families/households with more than 8 persons, add $4,160 for each additional person.</a:t>
                      </a:r>
                      <a:endParaRPr lang="en-US" dirty="0">
                        <a:effectLst/>
                      </a:endParaRPr>
                    </a:p>
                  </a:txBody>
                  <a:tcPr anchor="ctr"/>
                </a:tc>
                <a:tc hMerge="1">
                  <a:txBody>
                    <a:bodyPr/>
                    <a:lstStyle/>
                    <a:p>
                      <a:pPr algn="ctr"/>
                      <a:endParaRPr lang="en-US" dirty="0">
                        <a:effectLst/>
                      </a:endParaRPr>
                    </a:p>
                  </a:txBody>
                  <a:tcPr anchor="ctr"/>
                </a:tc>
              </a:tr>
            </a:tbl>
          </a:graphicData>
        </a:graphic>
      </p:graphicFrame>
      <p:sp>
        <p:nvSpPr>
          <p:cNvPr id="4" name="Rectangle 1"/>
          <p:cNvSpPr>
            <a:spLocks noChangeArrowheads="1"/>
          </p:cNvSpPr>
          <p:nvPr/>
        </p:nvSpPr>
        <p:spPr bwMode="auto">
          <a:xfrm>
            <a:off x="4479636" y="1439825"/>
            <a:ext cx="408247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sz="1800" b="1" i="0" u="none" strike="noStrike" cap="none" normalizeH="0" baseline="0" dirty="0" smtClean="0">
                <a:ln>
                  <a:noFill/>
                </a:ln>
                <a:solidFill>
                  <a:schemeClr val="tx1"/>
                </a:solidFill>
                <a:effectLst/>
                <a:latin typeface="Arial" charset="0"/>
                <a:cs typeface="Arial" charset="0"/>
              </a:rPr>
              <a:t>2016 POVERTY GUIDELINES</a:t>
            </a:r>
            <a:endParaRPr kumimoji="0" lang="en-US" altLang="en-US" sz="1800" b="0" i="0" u="none" strike="noStrike" cap="none" normalizeH="0" baseline="0" dirty="0" smtClean="0">
              <a:ln>
                <a:noFill/>
              </a:ln>
              <a:solidFill>
                <a:schemeClr val="tx1"/>
              </a:solidFill>
              <a:effectLst/>
              <a:latin typeface="Arial" charset="0"/>
              <a:cs typeface="Arial" charset="0"/>
            </a:endParaRPr>
          </a:p>
        </p:txBody>
      </p:sp>
    </p:spTree>
    <p:extLst>
      <p:ext uri="{BB962C8B-B14F-4D97-AF65-F5344CB8AC3E}">
        <p14:creationId xmlns:p14="http://schemas.microsoft.com/office/powerpoint/2010/main" val="1762304105"/>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quity">
      <a:dk1>
        <a:sysClr val="windowText" lastClr="000000"/>
      </a:dk1>
      <a:lt1>
        <a:sysClr val="window" lastClr="FFFFFF"/>
      </a:lt1>
      <a:dk2>
        <a:srgbClr val="696464"/>
      </a:dk2>
      <a:lt2>
        <a:srgbClr val="E9E5DC"/>
      </a:lt2>
      <a:accent1>
        <a:srgbClr val="D34817"/>
      </a:accent1>
      <a:accent2>
        <a:srgbClr val="9B2D1F"/>
      </a:accent2>
      <a:accent3>
        <a:srgbClr val="A28E6A"/>
      </a:accent3>
      <a:accent4>
        <a:srgbClr val="956251"/>
      </a:accent4>
      <a:accent5>
        <a:srgbClr val="918485"/>
      </a:accent5>
      <a:accent6>
        <a:srgbClr val="855D5D"/>
      </a:accent6>
      <a:hlink>
        <a:srgbClr val="CC9900"/>
      </a:hlink>
      <a:folHlink>
        <a:srgbClr val="96A9A9"/>
      </a:folHlink>
    </a:clrScheme>
    <a:fontScheme name="Equity">
      <a:majorFont>
        <a:latin typeface="Franklin Gothic Book"/>
        <a:ea typeface=""/>
        <a:cs typeface=""/>
        <a:font script="Grek" typeface="Calibri"/>
        <a:font script="Cyrl" typeface="Calibri"/>
        <a:font script="Jpan" typeface="ＭＳ ゴシック"/>
        <a:font script="Hang" typeface="바탕"/>
        <a:font script="Hans" typeface="幼圆"/>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Perpetua"/>
        <a:ea typeface=""/>
        <a:cs typeface=""/>
        <a:font script="Grek" typeface="Cambria"/>
        <a:font script="Cyrl" typeface="Cambria"/>
        <a:font script="Jpan" typeface="ヒラギノ明朝 Pro W3"/>
        <a:font script="Hang" typeface="맑은 고딕"/>
        <a:font script="Hans" typeface="宋体"/>
        <a:font script="Hant" typeface="新細明體"/>
        <a:font script="Arab" typeface="Times New Roman"/>
        <a:font script="Hebr" typeface="Aharoni"/>
        <a:font script="Thai" typeface="Eucrosia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Equity.thmx</Template>
  <TotalTime>1226</TotalTime>
  <Words>1332</Words>
  <Application>Microsoft Office PowerPoint</Application>
  <PresentationFormat>On-screen Show (4:3)</PresentationFormat>
  <Paragraphs>297</Paragraphs>
  <Slides>28</Slides>
  <Notes>10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Equity</vt:lpstr>
      <vt:lpstr>Introduction to Public Benefits</vt:lpstr>
      <vt:lpstr>Road Map</vt:lpstr>
      <vt:lpstr>Why Legal Advocacy in the Clinical Setting?</vt:lpstr>
      <vt:lpstr>What are the areas of focus?:              I-HELP</vt:lpstr>
      <vt:lpstr>Snapshot: St. Chris MLP</vt:lpstr>
      <vt:lpstr>Why do families need benefits?</vt:lpstr>
      <vt:lpstr>Public Benefits Overview</vt:lpstr>
      <vt:lpstr>Alphabet Soup </vt:lpstr>
      <vt:lpstr>Eligibility for benefits depend on income</vt:lpstr>
      <vt:lpstr>Public Benefits and Income Eligibility</vt:lpstr>
      <vt:lpstr>Verifications for Cash Assistance/Food Stamps/Medical Assistance </vt:lpstr>
      <vt:lpstr>Food Stamps </vt:lpstr>
      <vt:lpstr>Food Stamps</vt:lpstr>
      <vt:lpstr>Food Stamps</vt:lpstr>
      <vt:lpstr>What can I buy with food stamps?</vt:lpstr>
      <vt:lpstr>WIC (Women, Infants and Children)</vt:lpstr>
      <vt:lpstr>SSI (Supplemental Security Income)</vt:lpstr>
      <vt:lpstr>SSDI </vt:lpstr>
      <vt:lpstr>TANF (Temporary Aid for Needy Families) </vt:lpstr>
      <vt:lpstr>TANF</vt:lpstr>
      <vt:lpstr>Ongoing TANF requirements</vt:lpstr>
      <vt:lpstr>PowerPoint Presentation</vt:lpstr>
      <vt:lpstr>Housing </vt:lpstr>
      <vt:lpstr>Medicaid</vt:lpstr>
      <vt:lpstr>CHIP (Children’s Health Insurance Program) </vt:lpstr>
      <vt:lpstr>Common issues with maintaining benefits</vt:lpstr>
      <vt:lpstr>Why is screening so important?</vt:lpstr>
      <vt:lpstr>How can MLP help?</vt:lpstr>
    </vt:vector>
  </TitlesOfParts>
  <Company>Drexel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Kate Vengraitis</dc:creator>
  <cp:lastModifiedBy>Brabson, Theresa</cp:lastModifiedBy>
  <cp:revision>28</cp:revision>
  <cp:lastPrinted>2016-05-16T15:39:33Z</cp:lastPrinted>
  <dcterms:created xsi:type="dcterms:W3CDTF">2014-02-12T15:00:52Z</dcterms:created>
  <dcterms:modified xsi:type="dcterms:W3CDTF">2016-05-16T15:45:13Z</dcterms:modified>
</cp:coreProperties>
</file>