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10058400" cy="7772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4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3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1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4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6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6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7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9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3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887E8-89D3-4FF5-A9B2-7C52B8C97C86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4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microsoft.com/office/2007/relationships/hdphoto" Target="../media/hdphoto3.wdp"/><Relationship Id="rId21" Type="http://schemas.openxmlformats.org/officeDocument/2006/relationships/image" Target="../media/image20.svg"/><Relationship Id="rId34" Type="http://schemas.openxmlformats.org/officeDocument/2006/relationships/image" Target="../media/image33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33" Type="http://schemas.openxmlformats.org/officeDocument/2006/relationships/image" Target="../media/image32.svg"/><Relationship Id="rId38" Type="http://schemas.openxmlformats.org/officeDocument/2006/relationships/image" Target="../media/image35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microsoft.com/office/2007/relationships/hdphoto" Target="../media/hdphoto2.wdp"/><Relationship Id="rId40" Type="http://schemas.openxmlformats.org/officeDocument/2006/relationships/image" Target="../media/image36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36" Type="http://schemas.openxmlformats.org/officeDocument/2006/relationships/image" Target="../media/image34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png"/><Relationship Id="rId35" Type="http://schemas.microsoft.com/office/2007/relationships/hdphoto" Target="../media/hdphoto1.wdp"/><Relationship Id="rId8" Type="http://schemas.openxmlformats.org/officeDocument/2006/relationships/image" Target="../media/image7.png"/><Relationship Id="rId3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4746FD1-3048-4D55-8C6A-551216546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151470"/>
              </p:ext>
            </p:extLst>
          </p:nvPr>
        </p:nvGraphicFramePr>
        <p:xfrm>
          <a:off x="6225412" y="2371077"/>
          <a:ext cx="3329221" cy="251383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865149">
                  <a:extLst>
                    <a:ext uri="{9D8B030D-6E8A-4147-A177-3AD203B41FA5}">
                      <a16:colId xmlns:a16="http://schemas.microsoft.com/office/drawing/2014/main" val="3917971076"/>
                    </a:ext>
                  </a:extLst>
                </a:gridCol>
                <a:gridCol w="464072">
                  <a:extLst>
                    <a:ext uri="{9D8B030D-6E8A-4147-A177-3AD203B41FA5}">
                      <a16:colId xmlns:a16="http://schemas.microsoft.com/office/drawing/2014/main" val="1440653504"/>
                    </a:ext>
                  </a:extLst>
                </a:gridCol>
              </a:tblGrid>
              <a:tr h="340306">
                <a:tc>
                  <a:txBody>
                    <a:bodyPr/>
                    <a:lstStyle/>
                    <a:p>
                      <a:pPr algn="l"/>
                      <a:r>
                        <a:rPr lang="es-AR" sz="1250" noProof="0" dirty="0">
                          <a:latin typeface="+mj-lt"/>
                        </a:rPr>
                        <a:t>Desalojo o amenaza de perder el hogar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104065"/>
                  </a:ext>
                </a:extLst>
              </a:tr>
              <a:tr h="291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noProof="0" dirty="0">
                          <a:latin typeface="+mj-lt"/>
                        </a:rPr>
                        <a:t>Hogar poco seguro o reparaciones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16114"/>
                  </a:ext>
                </a:extLst>
              </a:tr>
              <a:tr h="302356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noProof="0" dirty="0">
                          <a:latin typeface="+mj-lt"/>
                        </a:rPr>
                        <a:t>Custodia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545996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pPr algn="l"/>
                      <a:r>
                        <a:rPr lang="es-AR" sz="1400" noProof="0" dirty="0">
                          <a:latin typeface="+mj-lt"/>
                        </a:rPr>
                        <a:t>Manutención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906296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pPr algn="l"/>
                      <a:r>
                        <a:rPr lang="es-AR" sz="1400" noProof="0" dirty="0">
                          <a:latin typeface="+mj-lt"/>
                        </a:rPr>
                        <a:t>Separación o divorcio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920059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pPr algn="l"/>
                      <a:r>
                        <a:rPr lang="es-AR" sz="1400" noProof="0" dirty="0">
                          <a:latin typeface="+mj-lt"/>
                        </a:rPr>
                        <a:t>Inmigración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95787"/>
                  </a:ext>
                </a:extLst>
              </a:tr>
              <a:tr h="281178">
                <a:tc>
                  <a:txBody>
                    <a:bodyPr/>
                    <a:lstStyle/>
                    <a:p>
                      <a:pPr algn="l"/>
                      <a:r>
                        <a:rPr lang="es-AR" sz="1400" noProof="0" dirty="0">
                          <a:latin typeface="+mj-lt"/>
                        </a:rPr>
                        <a:t>Beneficios de seguro social (SSI)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197179"/>
                  </a:ext>
                </a:extLst>
              </a:tr>
              <a:tr h="270722">
                <a:tc>
                  <a:txBody>
                    <a:bodyPr/>
                    <a:lstStyle/>
                    <a:p>
                      <a:pPr algn="l"/>
                      <a:r>
                        <a:rPr lang="es-AR" sz="1200" noProof="0" dirty="0">
                          <a:latin typeface="+mj-lt"/>
                        </a:rPr>
                        <a:t>Otros beneficios (WIC, SNAP, efectivo)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872472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2DCD7FA1-323E-49FE-8C40-C7DB5B4E0EAA}"/>
              </a:ext>
            </a:extLst>
          </p:cNvPr>
          <p:cNvSpPr txBox="1">
            <a:spLocks/>
          </p:cNvSpPr>
          <p:nvPr/>
        </p:nvSpPr>
        <p:spPr>
          <a:xfrm>
            <a:off x="365755" y="794616"/>
            <a:ext cx="9326880" cy="734841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s-ES" sz="1600" dirty="0"/>
              <a:t>Contamos con un equipo in situ de abogados, trabajadores de salud conductual, trabajadores sociales, trabajadores de salud comunitarios y tenemos información sobre recursos en su comunidad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. 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EFD05BD-54B6-4CAE-835E-DB6991EB7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330926"/>
              </p:ext>
            </p:extLst>
          </p:nvPr>
        </p:nvGraphicFramePr>
        <p:xfrm>
          <a:off x="755410" y="2366028"/>
          <a:ext cx="4781141" cy="2515386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244429">
                  <a:extLst>
                    <a:ext uri="{9D8B030D-6E8A-4147-A177-3AD203B41FA5}">
                      <a16:colId xmlns:a16="http://schemas.microsoft.com/office/drawing/2014/main" val="3917971076"/>
                    </a:ext>
                  </a:extLst>
                </a:gridCol>
                <a:gridCol w="536712">
                  <a:extLst>
                    <a:ext uri="{9D8B030D-6E8A-4147-A177-3AD203B41FA5}">
                      <a16:colId xmlns:a16="http://schemas.microsoft.com/office/drawing/2014/main" val="1440653504"/>
                    </a:ext>
                  </a:extLst>
                </a:gridCol>
              </a:tblGrid>
              <a:tr h="319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noProof="0" dirty="0">
                          <a:latin typeface="+mj-lt"/>
                        </a:rPr>
                        <a:t>Recursos de alimentación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104065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pPr algn="l"/>
                      <a:r>
                        <a:rPr lang="es-AR" sz="1400" noProof="0" dirty="0">
                          <a:latin typeface="+mj-lt"/>
                        </a:rPr>
                        <a:t>Facturas de servicios o avisos de corte de servicio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16114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pPr algn="l"/>
                      <a:r>
                        <a:rPr lang="es-AR" sz="1400" noProof="0" dirty="0">
                          <a:latin typeface="+mj-lt"/>
                        </a:rPr>
                        <a:t>Transporte a las citas médicas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545996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noProof="0" dirty="0">
                          <a:latin typeface="+mj-lt"/>
                        </a:rPr>
                        <a:t>Temas escolares o de cuidado infantil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920059"/>
                  </a:ext>
                </a:extLst>
              </a:tr>
              <a:tr h="308317">
                <a:tc>
                  <a:txBody>
                    <a:bodyPr/>
                    <a:lstStyle/>
                    <a:p>
                      <a:pPr algn="l"/>
                      <a:r>
                        <a:rPr lang="es-AR" sz="1400" noProof="0" dirty="0">
                          <a:latin typeface="+mj-lt"/>
                        </a:rPr>
                        <a:t>Seguro de salud para cualquier miembro de la familia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95787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noProof="0" dirty="0">
                          <a:latin typeface="+mj-lt"/>
                        </a:rPr>
                        <a:t>Preparación de impuestos gratuita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197179"/>
                  </a:ext>
                </a:extLst>
              </a:tr>
              <a:tr h="290237">
                <a:tc>
                  <a:txBody>
                    <a:bodyPr/>
                    <a:lstStyle/>
                    <a:p>
                      <a:pPr algn="l"/>
                      <a:r>
                        <a:rPr lang="es-AR" sz="1250" noProof="0" dirty="0">
                          <a:latin typeface="+mj-lt"/>
                        </a:rPr>
                        <a:t>Inquietudes emocionales o conductuales (sobre usted o su hijo)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964053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pPr algn="l"/>
                      <a:r>
                        <a:rPr lang="es-AR" sz="1400" noProof="0" dirty="0">
                          <a:latin typeface="+mj-lt"/>
                        </a:rPr>
                        <a:t>Temas de seguridad (para usted o su hijo)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593896"/>
                  </a:ext>
                </a:extLst>
              </a:tr>
            </a:tbl>
          </a:graphicData>
        </a:graphic>
      </p:graphicFrame>
      <p:grpSp>
        <p:nvGrpSpPr>
          <p:cNvPr id="35" name="Group 34">
            <a:extLst>
              <a:ext uri="{FF2B5EF4-FFF2-40B4-BE49-F238E27FC236}">
                <a16:creationId xmlns:a16="http://schemas.microsoft.com/office/drawing/2014/main" id="{5886F40C-AA99-D39A-807E-5ED4920793D7}"/>
              </a:ext>
            </a:extLst>
          </p:cNvPr>
          <p:cNvGrpSpPr/>
          <p:nvPr/>
        </p:nvGrpSpPr>
        <p:grpSpPr>
          <a:xfrm>
            <a:off x="379303" y="2353961"/>
            <a:ext cx="346070" cy="2527453"/>
            <a:chOff x="147738" y="2430189"/>
            <a:chExt cx="346070" cy="2527453"/>
          </a:xfrm>
        </p:grpSpPr>
        <p:pic>
          <p:nvPicPr>
            <p:cNvPr id="19" name="Graphic 18" descr="Apple with solid fill">
              <a:extLst>
                <a:ext uri="{FF2B5EF4-FFF2-40B4-BE49-F238E27FC236}">
                  <a16:creationId xmlns:a16="http://schemas.microsoft.com/office/drawing/2014/main" id="{AACD4F4C-E74C-4DEB-80CD-3338B2724F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3613" y="2430189"/>
              <a:ext cx="274320" cy="274320"/>
            </a:xfrm>
            <a:prstGeom prst="rect">
              <a:avLst/>
            </a:prstGeom>
          </p:spPr>
        </p:pic>
        <p:pic>
          <p:nvPicPr>
            <p:cNvPr id="20" name="Graphic 19" descr="Heart with pulse with solid fill">
              <a:extLst>
                <a:ext uri="{FF2B5EF4-FFF2-40B4-BE49-F238E27FC236}">
                  <a16:creationId xmlns:a16="http://schemas.microsoft.com/office/drawing/2014/main" id="{A6CBE806-AB31-4C2D-B8AC-2086A9925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7738" y="3735477"/>
              <a:ext cx="346070" cy="346070"/>
            </a:xfrm>
            <a:prstGeom prst="rect">
              <a:avLst/>
            </a:prstGeom>
          </p:spPr>
        </p:pic>
        <p:pic>
          <p:nvPicPr>
            <p:cNvPr id="30" name="Graphic 29" descr="Grinning face outline with solid fill">
              <a:extLst>
                <a:ext uri="{FF2B5EF4-FFF2-40B4-BE49-F238E27FC236}">
                  <a16:creationId xmlns:a16="http://schemas.microsoft.com/office/drawing/2014/main" id="{C926B062-C862-4F4D-9E5B-3CCCAF7FA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183613" y="4391291"/>
              <a:ext cx="274320" cy="274320"/>
            </a:xfrm>
            <a:prstGeom prst="rect">
              <a:avLst/>
            </a:prstGeom>
          </p:spPr>
        </p:pic>
        <p:pic>
          <p:nvPicPr>
            <p:cNvPr id="34" name="Graphic 33" descr="Bank with solid fill">
              <a:extLst>
                <a:ext uri="{FF2B5EF4-FFF2-40B4-BE49-F238E27FC236}">
                  <a16:creationId xmlns:a16="http://schemas.microsoft.com/office/drawing/2014/main" id="{2B0827CF-2447-4963-8CDC-5D77CC1B41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3613" y="4099259"/>
              <a:ext cx="274320" cy="274320"/>
            </a:xfrm>
            <a:prstGeom prst="rect">
              <a:avLst/>
            </a:prstGeom>
          </p:spPr>
        </p:pic>
        <p:pic>
          <p:nvPicPr>
            <p:cNvPr id="36" name="Graphic 35" descr="Bus with solid fill">
              <a:extLst>
                <a:ext uri="{FF2B5EF4-FFF2-40B4-BE49-F238E27FC236}">
                  <a16:creationId xmlns:a16="http://schemas.microsoft.com/office/drawing/2014/main" id="{37EB159E-75B7-422B-9C7B-62DCB9EE1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>
            <a:xfrm>
              <a:off x="149323" y="3082833"/>
              <a:ext cx="342900" cy="342900"/>
            </a:xfrm>
            <a:prstGeom prst="rect">
              <a:avLst/>
            </a:prstGeom>
          </p:spPr>
        </p:pic>
        <p:pic>
          <p:nvPicPr>
            <p:cNvPr id="38" name="Graphic 37" descr="Books with solid fill">
              <a:extLst>
                <a:ext uri="{FF2B5EF4-FFF2-40B4-BE49-F238E27FC236}">
                  <a16:creationId xmlns:a16="http://schemas.microsoft.com/office/drawing/2014/main" id="{B34D11F6-5B6C-49A9-BFAE-47AA16FEE6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83613" y="3443445"/>
              <a:ext cx="274320" cy="274320"/>
            </a:xfrm>
            <a:prstGeom prst="rect">
              <a:avLst/>
            </a:prstGeom>
          </p:spPr>
        </p:pic>
        <p:pic>
          <p:nvPicPr>
            <p:cNvPr id="40" name="Graphic 39" descr="Warning with solid fill">
              <a:extLst>
                <a:ext uri="{FF2B5EF4-FFF2-40B4-BE49-F238E27FC236}">
                  <a16:creationId xmlns:a16="http://schemas.microsoft.com/office/drawing/2014/main" id="{715884E2-C07F-40C3-A860-6404C72143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81326" y="4683322"/>
              <a:ext cx="274320" cy="274320"/>
            </a:xfrm>
            <a:prstGeom prst="rect">
              <a:avLst/>
            </a:prstGeom>
          </p:spPr>
        </p:pic>
        <p:pic>
          <p:nvPicPr>
            <p:cNvPr id="42" name="Graphic 41" descr="Plugged Unplugged with solid fill">
              <a:extLst>
                <a:ext uri="{FF2B5EF4-FFF2-40B4-BE49-F238E27FC236}">
                  <a16:creationId xmlns:a16="http://schemas.microsoft.com/office/drawing/2014/main" id="{6E7402EC-84F2-4471-A36D-27E40BD8C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49323" y="2722221"/>
              <a:ext cx="342900" cy="3429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F653E32-C029-BC28-2570-A34898BE8629}"/>
              </a:ext>
            </a:extLst>
          </p:cNvPr>
          <p:cNvGrpSpPr/>
          <p:nvPr/>
        </p:nvGrpSpPr>
        <p:grpSpPr>
          <a:xfrm>
            <a:off x="5822592" y="2342103"/>
            <a:ext cx="309035" cy="2629803"/>
            <a:chOff x="6501796" y="2243675"/>
            <a:chExt cx="309035" cy="2629803"/>
          </a:xfrm>
        </p:grpSpPr>
        <p:pic>
          <p:nvPicPr>
            <p:cNvPr id="10" name="Graphic 9" descr="Home1 with solid fill">
              <a:extLst>
                <a:ext uri="{FF2B5EF4-FFF2-40B4-BE49-F238E27FC236}">
                  <a16:creationId xmlns:a16="http://schemas.microsoft.com/office/drawing/2014/main" id="{3F290AF5-6A48-4AF6-8FDC-F760AF0977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6519153" y="2243675"/>
              <a:ext cx="274320" cy="274320"/>
            </a:xfrm>
            <a:prstGeom prst="rect">
              <a:avLst/>
            </a:prstGeom>
          </p:spPr>
        </p:pic>
        <p:pic>
          <p:nvPicPr>
            <p:cNvPr id="12" name="Graphic 11" descr="Hammer with solid fill">
              <a:extLst>
                <a:ext uri="{FF2B5EF4-FFF2-40B4-BE49-F238E27FC236}">
                  <a16:creationId xmlns:a16="http://schemas.microsoft.com/office/drawing/2014/main" id="{AEA552A2-646F-4641-8026-79E6DDBD8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6513618" y="2585143"/>
              <a:ext cx="285390" cy="274320"/>
            </a:xfrm>
            <a:prstGeom prst="rect">
              <a:avLst/>
            </a:prstGeom>
          </p:spPr>
        </p:pic>
        <p:pic>
          <p:nvPicPr>
            <p:cNvPr id="14" name="Graphic 13" descr="Woman with kid with solid fill">
              <a:extLst>
                <a:ext uri="{FF2B5EF4-FFF2-40B4-BE49-F238E27FC236}">
                  <a16:creationId xmlns:a16="http://schemas.microsoft.com/office/drawing/2014/main" id="{2FD69C29-4BFD-4585-B7F0-E8B3D1C60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6519153" y="3268079"/>
              <a:ext cx="274320" cy="274320"/>
            </a:xfrm>
            <a:prstGeom prst="rect">
              <a:avLst/>
            </a:prstGeom>
          </p:spPr>
        </p:pic>
        <p:pic>
          <p:nvPicPr>
            <p:cNvPr id="16" name="Graphic 15" descr="Broken Heart with solid fill">
              <a:extLst>
                <a:ext uri="{FF2B5EF4-FFF2-40B4-BE49-F238E27FC236}">
                  <a16:creationId xmlns:a16="http://schemas.microsoft.com/office/drawing/2014/main" id="{F4FF1B37-DC1E-4CD4-A109-6FCAED963E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6519153" y="3609547"/>
              <a:ext cx="274320" cy="274320"/>
            </a:xfrm>
            <a:prstGeom prst="rect">
              <a:avLst/>
            </a:prstGeom>
          </p:spPr>
        </p:pic>
        <p:pic>
          <p:nvPicPr>
            <p:cNvPr id="17" name="Graphic 16" descr="Earth globe: Americas with solid fill">
              <a:extLst>
                <a:ext uri="{FF2B5EF4-FFF2-40B4-BE49-F238E27FC236}">
                  <a16:creationId xmlns:a16="http://schemas.microsoft.com/office/drawing/2014/main" id="{CA1CA177-206F-4139-AAD7-89D5319D4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6519153" y="3951015"/>
              <a:ext cx="274320" cy="274320"/>
            </a:xfrm>
            <a:prstGeom prst="rect">
              <a:avLst/>
            </a:prstGeom>
          </p:spPr>
        </p:pic>
        <p:pic>
          <p:nvPicPr>
            <p:cNvPr id="48" name="Graphic 47" descr="Dollar with solid fill">
              <a:extLst>
                <a:ext uri="{FF2B5EF4-FFF2-40B4-BE49-F238E27FC236}">
                  <a16:creationId xmlns:a16="http://schemas.microsoft.com/office/drawing/2014/main" id="{CF608BAF-1C62-4DCC-9593-35DFAE932B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p:blipFill>
          <p:spPr>
            <a:xfrm>
              <a:off x="6516655" y="4292483"/>
              <a:ext cx="279316" cy="279316"/>
            </a:xfrm>
            <a:prstGeom prst="rect">
              <a:avLst/>
            </a:prstGeom>
          </p:spPr>
        </p:pic>
        <p:pic>
          <p:nvPicPr>
            <p:cNvPr id="56" name="Graphic 55" descr="Credit card with solid fill">
              <a:extLst>
                <a:ext uri="{FF2B5EF4-FFF2-40B4-BE49-F238E27FC236}">
                  <a16:creationId xmlns:a16="http://schemas.microsoft.com/office/drawing/2014/main" id="{BBE3115B-BDA1-4091-9531-0985C0FD0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p:blipFill>
          <p:spPr>
            <a:xfrm>
              <a:off x="6501796" y="4564443"/>
              <a:ext cx="309035" cy="309035"/>
            </a:xfrm>
            <a:prstGeom prst="rect">
              <a:avLst/>
            </a:prstGeom>
          </p:spPr>
        </p:pic>
        <p:pic>
          <p:nvPicPr>
            <p:cNvPr id="60" name="Graphic 59" descr="Scales of justice with solid fill">
              <a:extLst>
                <a:ext uri="{FF2B5EF4-FFF2-40B4-BE49-F238E27FC236}">
                  <a16:creationId xmlns:a16="http://schemas.microsoft.com/office/drawing/2014/main" id="{7C9846F1-9BF4-48AE-BD69-9D3AD0007E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/>
            </a:stretch>
          </p:blipFill>
          <p:spPr>
            <a:xfrm>
              <a:off x="6519153" y="2926611"/>
              <a:ext cx="274320" cy="274320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669C112-6CEB-4EA2-9A42-421C1F746E52}"/>
              </a:ext>
            </a:extLst>
          </p:cNvPr>
          <p:cNvSpPr txBox="1"/>
          <p:nvPr/>
        </p:nvSpPr>
        <p:spPr>
          <a:xfrm>
            <a:off x="232516" y="260991"/>
            <a:ext cx="9754591" cy="615553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¿Cuáles son tus cosas favoritas de tu hijo</a:t>
            </a:r>
            <a:r>
              <a:rPr lang="en-US" sz="1600" dirty="0">
                <a:latin typeface="+mj-lt"/>
              </a:rPr>
              <a:t>?  </a:t>
            </a:r>
            <a:r>
              <a:rPr lang="en-US" dirty="0">
                <a:latin typeface="+mj-lt"/>
              </a:rPr>
              <a:t>_________________________________________________</a:t>
            </a:r>
          </a:p>
          <a:p>
            <a:r>
              <a:rPr lang="es-AR" sz="1600" dirty="0">
                <a:latin typeface="+mj-lt"/>
              </a:rPr>
              <a:t>¿Cuál es su mayor fortaleza como cuidador</a:t>
            </a:r>
            <a:r>
              <a:rPr lang="en-US" sz="1600" dirty="0">
                <a:latin typeface="+mj-lt"/>
              </a:rPr>
              <a:t>?   _______________________________________________________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F5C259-BDF5-6EFB-05A1-E5C6C69BD7AB}"/>
              </a:ext>
            </a:extLst>
          </p:cNvPr>
          <p:cNvSpPr txBox="1"/>
          <p:nvPr/>
        </p:nvSpPr>
        <p:spPr>
          <a:xfrm>
            <a:off x="1277815" y="5030376"/>
            <a:ext cx="7315200" cy="338554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ES" sz="1600" dirty="0"/>
              <a:t>Contrato de arrendamiento marque la(s) casilla(s) a continuación si desea GRATIS</a:t>
            </a:r>
            <a:r>
              <a:rPr lang="en-US" sz="1600" b="1" u="sng" dirty="0">
                <a:latin typeface="+mj-lt"/>
              </a:rPr>
              <a:t>:</a:t>
            </a:r>
          </a:p>
        </p:txBody>
      </p:sp>
      <p:pic>
        <p:nvPicPr>
          <p:cNvPr id="1026" name="Picture 2" descr="Narcan Request Form - County Ambulance">
            <a:extLst>
              <a:ext uri="{FF2B5EF4-FFF2-40B4-BE49-F238E27FC236}">
                <a16:creationId xmlns:a16="http://schemas.microsoft.com/office/drawing/2014/main" id="{A0DECF03-B973-02EF-A9F0-CB9585FFC1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4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20" t="9309" r="21986" b="11652"/>
          <a:stretch/>
        </p:blipFill>
        <p:spPr bwMode="auto">
          <a:xfrm>
            <a:off x="3433085" y="5999223"/>
            <a:ext cx="263737" cy="3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62D6F39B-FE9F-D93A-F96C-4108DF15B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17" y="6113998"/>
            <a:ext cx="435940" cy="27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A2B154F-0871-8AC5-D87B-2EF99D1D652A}"/>
              </a:ext>
            </a:extLst>
          </p:cNvPr>
          <p:cNvSpPr txBox="1"/>
          <p:nvPr/>
        </p:nvSpPr>
        <p:spPr>
          <a:xfrm>
            <a:off x="114580" y="1559623"/>
            <a:ext cx="98292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--- </a:t>
            </a:r>
            <a:r>
              <a:rPr lang="es-ES" sz="2000" dirty="0"/>
              <a:t>Marque las casillas a continuación si desea recursos o ayuda adicionales ---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930C5F3-694A-A244-98CF-B82380CBB0D7}"/>
              </a:ext>
            </a:extLst>
          </p:cNvPr>
          <p:cNvGrpSpPr/>
          <p:nvPr/>
        </p:nvGrpSpPr>
        <p:grpSpPr>
          <a:xfrm>
            <a:off x="349106" y="5546984"/>
            <a:ext cx="7493576" cy="584775"/>
            <a:chOff x="498056" y="5938102"/>
            <a:chExt cx="6734843" cy="58477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5CCF799-A759-C33F-3CD3-DB2058047E08}"/>
                </a:ext>
              </a:extLst>
            </p:cNvPr>
            <p:cNvGrpSpPr/>
            <p:nvPr/>
          </p:nvGrpSpPr>
          <p:grpSpPr>
            <a:xfrm>
              <a:off x="3675624" y="5942266"/>
              <a:ext cx="3557275" cy="547483"/>
              <a:chOff x="4165468" y="5911263"/>
              <a:chExt cx="3557275" cy="547483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0B8B866-DD53-C00C-1F1E-F768AAA7DA89}"/>
                  </a:ext>
                </a:extLst>
              </p:cNvPr>
              <p:cNvSpPr txBox="1"/>
              <p:nvPr/>
            </p:nvSpPr>
            <p:spPr>
              <a:xfrm>
                <a:off x="4165468" y="5935526"/>
                <a:ext cx="3054182" cy="52322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ysDot"/>
              </a:ln>
            </p:spPr>
            <p:txBody>
              <a:bodyPr wrap="square">
                <a:spAutoFit/>
              </a:bodyPr>
              <a:lstStyle/>
              <a:p>
                <a:r>
                  <a:rPr lang="es-AR" sz="1400" dirty="0">
                    <a:latin typeface="+mj-lt"/>
                  </a:rPr>
                  <a:t>Receta para </a:t>
                </a:r>
                <a:r>
                  <a:rPr lang="es-AR" sz="1400" b="1" dirty="0">
                    <a:latin typeface="+mj-lt"/>
                  </a:rPr>
                  <a:t>goma de mascar/parche </a:t>
                </a:r>
                <a:r>
                  <a:rPr lang="es-AR" sz="1400" dirty="0">
                    <a:latin typeface="+mj-lt"/>
                  </a:rPr>
                  <a:t>de nicotina</a:t>
                </a:r>
                <a:endParaRPr lang="en-US" sz="1400" dirty="0">
                  <a:solidFill>
                    <a:srgbClr val="FF0000"/>
                  </a:solidFill>
                  <a:latin typeface="+mj-lt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6E37B9D-1977-362B-947C-7C336F7A8A84}"/>
                  </a:ext>
                </a:extLst>
              </p:cNvPr>
              <p:cNvSpPr/>
              <p:nvPr/>
            </p:nvSpPr>
            <p:spPr>
              <a:xfrm>
                <a:off x="7303127" y="5911263"/>
                <a:ext cx="419616" cy="3693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04E65B4-8669-C977-112E-A8FA01C279FA}"/>
                </a:ext>
              </a:extLst>
            </p:cNvPr>
            <p:cNvGrpSpPr/>
            <p:nvPr/>
          </p:nvGrpSpPr>
          <p:grpSpPr>
            <a:xfrm>
              <a:off x="498056" y="5938102"/>
              <a:ext cx="3094730" cy="584775"/>
              <a:chOff x="3040092" y="6308222"/>
              <a:chExt cx="3094730" cy="58477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2589EB3-A722-4E02-8337-58DEF3A064FF}"/>
                  </a:ext>
                </a:extLst>
              </p:cNvPr>
              <p:cNvSpPr txBox="1"/>
              <p:nvPr/>
            </p:nvSpPr>
            <p:spPr>
              <a:xfrm>
                <a:off x="3040092" y="6308222"/>
                <a:ext cx="2685749" cy="58477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kern="1200" dirty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rPr>
                  <a:t>Narcan</a:t>
                </a:r>
                <a:r>
                  <a:rPr lang="en-US" sz="1800" b="0" kern="1200" dirty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rPr>
                  <a:t> </a:t>
                </a:r>
                <a:r>
                  <a:rPr lang="en-US" sz="1400" b="0" kern="1200" dirty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rPr>
                  <a:t>(Seguro, </a:t>
                </a:r>
                <a:r>
                  <a:rPr lang="es-AR" sz="1400" dirty="0">
                    <a:latin typeface="+mj-lt"/>
                  </a:rPr>
                  <a:t>medicamento que revierte el efecto de los opioides</a:t>
                </a:r>
                <a:r>
                  <a:rPr lang="en-US" sz="1400" b="0" kern="1200" dirty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rPr>
                  <a:t>) </a:t>
                </a:r>
                <a:endParaRPr lang="en-US" sz="1400" dirty="0">
                  <a:latin typeface="+mj-lt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98FECFA-B0BC-FBB5-381A-C8200A2F919A}"/>
                  </a:ext>
                </a:extLst>
              </p:cNvPr>
              <p:cNvSpPr/>
              <p:nvPr/>
            </p:nvSpPr>
            <p:spPr>
              <a:xfrm>
                <a:off x="5715206" y="6320479"/>
                <a:ext cx="419616" cy="3693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059F670B-3986-3BE7-954A-C9C039AF7D71}"/>
              </a:ext>
            </a:extLst>
          </p:cNvPr>
          <p:cNvSpPr txBox="1"/>
          <p:nvPr/>
        </p:nvSpPr>
        <p:spPr>
          <a:xfrm>
            <a:off x="183901" y="7293411"/>
            <a:ext cx="9690595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Staff only: MRN ____________________                                                              DATE ______________</a:t>
            </a:r>
          </a:p>
        </p:txBody>
      </p:sp>
      <p:pic>
        <p:nvPicPr>
          <p:cNvPr id="33" name="Picture 4" descr="5,000+ Free Check Mark &amp; Check Images - Pixabay">
            <a:extLst>
              <a:ext uri="{FF2B5EF4-FFF2-40B4-BE49-F238E27FC236}">
                <a16:creationId xmlns:a16="http://schemas.microsoft.com/office/drawing/2014/main" id="{7085D822-53CC-4A13-9CA9-CCD249AB2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BEBA8EAE-BF5A-486C-A8C5-ECC9F3942E4B}">
                <a14:imgProps xmlns:a14="http://schemas.microsoft.com/office/drawing/2010/main">
                  <a14:imgLayer r:embed="rId39">
                    <a14:imgEffect>
                      <a14:saturation sat="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812" y="1956114"/>
            <a:ext cx="279587" cy="27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5,000+ Free Check Mark &amp; Check Images - Pixabay">
            <a:extLst>
              <a:ext uri="{FF2B5EF4-FFF2-40B4-BE49-F238E27FC236}">
                <a16:creationId xmlns:a16="http://schemas.microsoft.com/office/drawing/2014/main" id="{E4D45EE6-ADF8-7D00-9080-C6F2979F7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BEBA8EAE-BF5A-486C-A8C5-ECC9F3942E4B}">
                <a14:imgProps xmlns:a14="http://schemas.microsoft.com/office/drawing/2010/main">
                  <a14:imgLayer r:embed="rId39">
                    <a14:imgEffect>
                      <a14:saturation sat="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5817" y="1944347"/>
            <a:ext cx="305712" cy="29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11A78545-474A-01A5-5783-019AC1D24491}"/>
              </a:ext>
            </a:extLst>
          </p:cNvPr>
          <p:cNvSpPr/>
          <p:nvPr/>
        </p:nvSpPr>
        <p:spPr>
          <a:xfrm>
            <a:off x="193429" y="5447480"/>
            <a:ext cx="9690595" cy="1023151"/>
          </a:xfrm>
          <a:prstGeom prst="round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CA11517-80F5-ED89-0A37-77E624543310}"/>
              </a:ext>
            </a:extLst>
          </p:cNvPr>
          <p:cNvGrpSpPr/>
          <p:nvPr/>
        </p:nvGrpSpPr>
        <p:grpSpPr>
          <a:xfrm>
            <a:off x="443866" y="6534238"/>
            <a:ext cx="8983097" cy="369332"/>
            <a:chOff x="646811" y="5938102"/>
            <a:chExt cx="8983097" cy="369332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1C7395-2F56-2E57-062B-02A3C22FBFCD}"/>
                </a:ext>
              </a:extLst>
            </p:cNvPr>
            <p:cNvGrpSpPr/>
            <p:nvPr/>
          </p:nvGrpSpPr>
          <p:grpSpPr>
            <a:xfrm>
              <a:off x="4272137" y="5938102"/>
              <a:ext cx="5357771" cy="369332"/>
              <a:chOff x="4761981" y="5907099"/>
              <a:chExt cx="5357771" cy="369332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7955218-59C1-BA6A-5F6D-8BBEFE2E270B}"/>
                  </a:ext>
                </a:extLst>
              </p:cNvPr>
              <p:cNvSpPr txBox="1"/>
              <p:nvPr/>
            </p:nvSpPr>
            <p:spPr>
              <a:xfrm>
                <a:off x="4761981" y="5907099"/>
                <a:ext cx="4930659" cy="3693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ysDot"/>
              </a:ln>
            </p:spPr>
            <p:txBody>
              <a:bodyPr wrap="square">
                <a:spAutoFit/>
              </a:bodyPr>
              <a:lstStyle/>
              <a:p>
                <a:r>
                  <a:rPr lang="es-ES" dirty="0">
                    <a:latin typeface="+mj-lt"/>
                  </a:rPr>
                  <a:t>Por favor marque aquí si desea hablar sin su hijo</a:t>
                </a:r>
                <a:endParaRPr lang="en-US" sz="1800" dirty="0">
                  <a:solidFill>
                    <a:srgbClr val="FF0000"/>
                  </a:solidFill>
                  <a:latin typeface="+mj-lt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DBC9799-1605-488B-192D-BBB80A0A80E6}"/>
                  </a:ext>
                </a:extLst>
              </p:cNvPr>
              <p:cNvSpPr/>
              <p:nvPr/>
            </p:nvSpPr>
            <p:spPr>
              <a:xfrm>
                <a:off x="9700136" y="5907099"/>
                <a:ext cx="419616" cy="3693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2F77C0A-66AA-F362-E7DF-5677FE16BB6C}"/>
                </a:ext>
              </a:extLst>
            </p:cNvPr>
            <p:cNvGrpSpPr/>
            <p:nvPr/>
          </p:nvGrpSpPr>
          <p:grpSpPr>
            <a:xfrm>
              <a:off x="646811" y="5938102"/>
              <a:ext cx="3143396" cy="369332"/>
              <a:chOff x="3188847" y="6308222"/>
              <a:chExt cx="3143396" cy="369332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2D04365-887C-F3E6-8F15-CF8EE5C6C9BD}"/>
                  </a:ext>
                </a:extLst>
              </p:cNvPr>
              <p:cNvSpPr txBox="1"/>
              <p:nvPr/>
            </p:nvSpPr>
            <p:spPr>
              <a:xfrm>
                <a:off x="3188847" y="6308222"/>
                <a:ext cx="2689422" cy="3693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+mj-lt"/>
                  </a:rPr>
                  <a:t>Ninguna de las anteriores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438B66F-C270-B077-5AEE-EA48B3308173}"/>
                  </a:ext>
                </a:extLst>
              </p:cNvPr>
              <p:cNvSpPr/>
              <p:nvPr/>
            </p:nvSpPr>
            <p:spPr>
              <a:xfrm>
                <a:off x="5891164" y="6308222"/>
                <a:ext cx="441079" cy="3693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F5A35FDB-29EA-53A4-D053-7B1340E9FFD9}"/>
              </a:ext>
            </a:extLst>
          </p:cNvPr>
          <p:cNvSpPr txBox="1"/>
          <p:nvPr/>
        </p:nvSpPr>
        <p:spPr>
          <a:xfrm>
            <a:off x="7989791" y="5583392"/>
            <a:ext cx="1121470" cy="52322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s-AR" sz="1400" b="1" dirty="0">
                <a:latin typeface="+mj-lt"/>
              </a:rPr>
              <a:t>Cerradura de arma</a:t>
            </a:r>
            <a:endParaRPr lang="en-US" sz="1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93AB65F-412F-9B9B-6A36-2E8321431D74}"/>
              </a:ext>
            </a:extLst>
          </p:cNvPr>
          <p:cNvSpPr/>
          <p:nvPr/>
        </p:nvSpPr>
        <p:spPr>
          <a:xfrm>
            <a:off x="9128144" y="5575411"/>
            <a:ext cx="417088" cy="369332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4" name="Picture 2" descr="No Smoking Logo PNG Vectors Free Download">
            <a:extLst>
              <a:ext uri="{FF2B5EF4-FFF2-40B4-BE49-F238E27FC236}">
                <a16:creationId xmlns:a16="http://schemas.microsoft.com/office/drawing/2014/main" id="{3D8EE063-EB28-DE55-660F-45CC0FE87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777" y="6019438"/>
            <a:ext cx="398332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13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4C29F45-2196-43C2-8E1A-477BE174E3DE}"/>
              </a:ext>
            </a:extLst>
          </p:cNvPr>
          <p:cNvSpPr/>
          <p:nvPr/>
        </p:nvSpPr>
        <p:spPr>
          <a:xfrm>
            <a:off x="834706" y="931178"/>
            <a:ext cx="8363823" cy="29550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E2D7B6-97C0-4309-B172-D49AB0A57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899" y="623335"/>
            <a:ext cx="7651284" cy="845759"/>
          </a:xfrm>
        </p:spPr>
        <p:txBody>
          <a:bodyPr>
            <a:noAutofit/>
          </a:bodyPr>
          <a:lstStyle/>
          <a:p>
            <a:br>
              <a:rPr lang="en-US" sz="2400" dirty="0"/>
            </a:br>
            <a:r>
              <a:rPr lang="en-US" sz="2000" b="1" dirty="0"/>
              <a:t>STAFF ONLY</a:t>
            </a:r>
            <a:r>
              <a:rPr lang="en-US" sz="2000" dirty="0"/>
              <a:t>: PLEASE, check the box(es) that apply with this FRG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7CF46-0638-4CB3-8C73-6DB53F81E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518" y="1469093"/>
            <a:ext cx="7886700" cy="250309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400" dirty="0">
                <a:latin typeface="+mj-lt"/>
              </a:rPr>
              <a:t>[  ] </a:t>
            </a:r>
            <a:r>
              <a:rPr lang="en-US" sz="1400" b="1" dirty="0">
                <a:latin typeface="+mj-lt"/>
              </a:rPr>
              <a:t>No Needs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[  ] </a:t>
            </a:r>
            <a:r>
              <a:rPr lang="en-US" sz="1400" b="1" dirty="0">
                <a:latin typeface="+mj-lt"/>
              </a:rPr>
              <a:t>.</a:t>
            </a:r>
            <a:r>
              <a:rPr lang="en-US" sz="1400" b="1" dirty="0" err="1">
                <a:latin typeface="+mj-lt"/>
              </a:rPr>
              <a:t>cucsdh</a:t>
            </a:r>
            <a:r>
              <a:rPr lang="en-US" sz="1400" b="1" dirty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on AVS (please mark which)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	[  ] Food  [  ] Utility  [  ] Transportation  [  ] Childcare  [  ] Insurance  [  ] Tax Prep    [  ] CBH 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[  ] </a:t>
            </a:r>
            <a:r>
              <a:rPr lang="en-US" sz="1400" b="1" dirty="0">
                <a:latin typeface="+mj-lt"/>
              </a:rPr>
              <a:t>Social Work </a:t>
            </a:r>
            <a:r>
              <a:rPr lang="en-US" sz="1400" dirty="0">
                <a:latin typeface="+mj-lt"/>
              </a:rPr>
              <a:t>in-person   [  ] Gave social work number/secure messaged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[  ] </a:t>
            </a:r>
            <a:r>
              <a:rPr lang="en-US" sz="1400" b="1" dirty="0">
                <a:latin typeface="+mj-lt"/>
              </a:rPr>
              <a:t>MLP</a:t>
            </a:r>
            <a:r>
              <a:rPr lang="en-US" sz="1400" dirty="0">
                <a:latin typeface="+mj-lt"/>
              </a:rPr>
              <a:t> in-person  [  ] Gave MLP info (handout or newsletter)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[  ] </a:t>
            </a:r>
            <a:r>
              <a:rPr lang="en-US" sz="1400" b="1" dirty="0">
                <a:latin typeface="+mj-lt"/>
              </a:rPr>
              <a:t>BHN/CBH </a:t>
            </a:r>
            <a:r>
              <a:rPr lang="en-US" sz="1400" dirty="0">
                <a:latin typeface="+mj-lt"/>
              </a:rPr>
              <a:t>in-person  [  ] Did BHN referral in EPIC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[  ] </a:t>
            </a:r>
            <a:r>
              <a:rPr lang="en-US" sz="1400" b="1" dirty="0">
                <a:latin typeface="+mj-lt"/>
              </a:rPr>
              <a:t>CHW</a:t>
            </a:r>
            <a:r>
              <a:rPr lang="en-US" sz="1400" dirty="0">
                <a:latin typeface="+mj-lt"/>
              </a:rPr>
              <a:t> in-person [  ] Did CHW referral in EPIC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[  ] </a:t>
            </a:r>
            <a:r>
              <a:rPr lang="en-US" sz="1400" b="1" dirty="0">
                <a:latin typeface="+mj-lt"/>
              </a:rPr>
              <a:t>NRT Prescribed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[. ] </a:t>
            </a:r>
            <a:r>
              <a:rPr lang="en-US" sz="1400" b="1" dirty="0">
                <a:latin typeface="+mj-lt"/>
              </a:rPr>
              <a:t>Narcan Given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[. ] </a:t>
            </a:r>
            <a:r>
              <a:rPr lang="en-US" sz="1400" b="1" dirty="0">
                <a:latin typeface="+mj-lt"/>
              </a:rPr>
              <a:t>Gun Lock given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6003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748043F7B1E478D0DAB2DF931EAE9" ma:contentTypeVersion="14" ma:contentTypeDescription="Create a new document." ma:contentTypeScope="" ma:versionID="bb5b24115c230bd139909f4673f00930">
  <xsd:schema xmlns:xsd="http://www.w3.org/2001/XMLSchema" xmlns:xs="http://www.w3.org/2001/XMLSchema" xmlns:p="http://schemas.microsoft.com/office/2006/metadata/properties" xmlns:ns3="84a25c15-8812-4c32-b6e2-db00a6cd0a3e" xmlns:ns4="360000a7-010e-48b5-9de2-8afeac9d9f96" targetNamespace="http://schemas.microsoft.com/office/2006/metadata/properties" ma:root="true" ma:fieldsID="b79ecaf1c114fbbce998c06a661991ba" ns3:_="" ns4:_="">
    <xsd:import namespace="84a25c15-8812-4c32-b6e2-db00a6cd0a3e"/>
    <xsd:import namespace="360000a7-010e-48b5-9de2-8afeac9d9f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25c15-8812-4c32-b6e2-db00a6cd0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000a7-010e-48b5-9de2-8afeac9d9f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4a25c15-8812-4c32-b6e2-db00a6cd0a3e" xsi:nil="true"/>
  </documentManagement>
</p:properties>
</file>

<file path=customXml/itemProps1.xml><?xml version="1.0" encoding="utf-8"?>
<ds:datastoreItem xmlns:ds="http://schemas.openxmlformats.org/officeDocument/2006/customXml" ds:itemID="{7218A35B-02D7-4E5C-8141-2F4B2BD8AB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57FEB0-5E47-41F2-8FA8-40DB79B00D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a25c15-8812-4c32-b6e2-db00a6cd0a3e"/>
    <ds:schemaRef ds:uri="360000a7-010e-48b5-9de2-8afeac9d9f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DFCE69-434C-4589-9D56-FBAD36F377A6}">
  <ds:schemaRefs>
    <ds:schemaRef ds:uri="http://schemas.microsoft.com/office/2006/documentManagement/types"/>
    <ds:schemaRef ds:uri="360000a7-010e-48b5-9de2-8afeac9d9f9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4a25c15-8812-4c32-b6e2-db00a6cd0a3e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3302</TotalTime>
  <Words>339</Words>
  <Application>Microsoft Macintosh PowerPoint</Application>
  <PresentationFormat>Custom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 STAFF ONLY: PLEASE, check the box(es) that apply with this FRG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Cushwa, Ann</dc:creator>
  <cp:lastModifiedBy>Daniel Taylor</cp:lastModifiedBy>
  <cp:revision>30</cp:revision>
  <cp:lastPrinted>2024-06-20T02:48:19Z</cp:lastPrinted>
  <dcterms:created xsi:type="dcterms:W3CDTF">2021-11-03T19:57:10Z</dcterms:created>
  <dcterms:modified xsi:type="dcterms:W3CDTF">2024-07-28T23:22:29Z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0x010100798748043F7B1E478D0DAB2DF931EAE9</vt:lpwstr>
  </property>
</Properties>
</file>