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70" r:id="rId6"/>
  </p:sldIdLst>
  <p:sldSz cx="7772400" cy="100584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ngler,Emily" initials="S" lastIdx="4" clrIdx="0">
    <p:extLst>
      <p:ext uri="{19B8F6BF-5375-455C-9EA6-DF929625EA0E}">
        <p15:presenceInfo xmlns:p15="http://schemas.microsoft.com/office/powerpoint/2012/main" userId="Spengler,Emil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2" autoAdjust="0"/>
  </p:normalViewPr>
  <p:slideViewPr>
    <p:cSldViewPr snapToGrid="0">
      <p:cViewPr varScale="1">
        <p:scale>
          <a:sx n="72" d="100"/>
          <a:sy n="72" d="100"/>
        </p:scale>
        <p:origin x="28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5003F-9445-4470-95C7-571D02AA7D4B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05063" y="1200150"/>
            <a:ext cx="25050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点击编辑主文本样式</a:t>
            </a:r>
          </a:p>
          <a:p>
            <a:pPr lvl="1"/>
            <a:r>
              <a:rPr lang="en-US"/>
              <a:t>第二层</a:t>
            </a:r>
          </a:p>
          <a:p>
            <a:pPr lvl="2"/>
            <a:r>
              <a:rPr lang="en-US"/>
              <a:t>第三层</a:t>
            </a:r>
          </a:p>
          <a:p>
            <a:pPr lvl="3"/>
            <a:r>
              <a:rPr lang="en-US"/>
              <a:t>第四级</a:t>
            </a:r>
          </a:p>
          <a:p>
            <a:pPr lvl="4"/>
            <a:r>
              <a:rPr lang="en-US"/>
              <a:t>第五层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58C0C-DC27-4556-88AC-E2C67267A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58C0C-DC27-4556-88AC-E2C67267A3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44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58C0C-DC27-4556-88AC-E2C67267A3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50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3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4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3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84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2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6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6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1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5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点击编辑主标题样式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编辑主文本样式</a:t>
            </a:r>
          </a:p>
          <a:p>
            <a:pPr lvl="1"/>
            <a:r>
              <a:rPr lang="en-US"/>
              <a:t>第二层</a:t>
            </a:r>
          </a:p>
          <a:p>
            <a:pPr lvl="2"/>
            <a:r>
              <a:rPr lang="en-US"/>
              <a:t>第三层</a:t>
            </a:r>
          </a:p>
          <a:p>
            <a:pPr lvl="3"/>
            <a:r>
              <a:rPr lang="en-US"/>
              <a:t>第四级</a:t>
            </a:r>
          </a:p>
          <a:p>
            <a:pPr lvl="4"/>
            <a:r>
              <a:rPr lang="en-US"/>
              <a:t>第五层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4B578-FB49-4E49-B896-C0BC2BE024BA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D68EE-4881-4AB7-A8CE-76B80C2CF9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1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3.wdp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21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health4mom.org/" TargetMode="External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7.jpeg"/><Relationship Id="rId5" Type="http://schemas.openxmlformats.org/officeDocument/2006/relationships/image" Target="../media/image3.png"/><Relationship Id="rId15" Type="http://schemas.microsoft.com/office/2007/relationships/hdphoto" Target="../media/hdphoto4.wdp"/><Relationship Id="rId10" Type="http://schemas.openxmlformats.org/officeDocument/2006/relationships/image" Target="../media/image6.jpeg"/><Relationship Id="rId19" Type="http://schemas.openxmlformats.org/officeDocument/2006/relationships/image" Target="../media/image12.svg"/><Relationship Id="rId4" Type="http://schemas.openxmlformats.org/officeDocument/2006/relationships/image" Target="../media/image2.png"/><Relationship Id="rId9" Type="http://schemas.microsoft.com/office/2007/relationships/hdphoto" Target="../media/hdphoto2.wdp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18" Type="http://schemas.openxmlformats.org/officeDocument/2006/relationships/image" Target="../media/image29.png"/><Relationship Id="rId26" Type="http://schemas.openxmlformats.org/officeDocument/2006/relationships/image" Target="../media/image37.svg"/><Relationship Id="rId3" Type="http://schemas.openxmlformats.org/officeDocument/2006/relationships/image" Target="../media/image15.png"/><Relationship Id="rId21" Type="http://schemas.openxmlformats.org/officeDocument/2006/relationships/image" Target="../media/image32.sv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17" Type="http://schemas.openxmlformats.org/officeDocument/2006/relationships/image" Target="../media/image28.svg"/><Relationship Id="rId25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7.png"/><Relationship Id="rId20" Type="http://schemas.openxmlformats.org/officeDocument/2006/relationships/image" Target="../media/image31.png"/><Relationship Id="rId29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microsoft.com/office/2007/relationships/hdphoto" Target="../media/hdphoto5.wdp"/><Relationship Id="rId11" Type="http://schemas.openxmlformats.org/officeDocument/2006/relationships/image" Target="../media/image22.png"/><Relationship Id="rId24" Type="http://schemas.openxmlformats.org/officeDocument/2006/relationships/image" Target="../media/image35.sv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23" Type="http://schemas.openxmlformats.org/officeDocument/2006/relationships/image" Target="../media/image34.png"/><Relationship Id="rId28" Type="http://schemas.openxmlformats.org/officeDocument/2006/relationships/image" Target="../media/image39.png"/><Relationship Id="rId10" Type="http://schemas.openxmlformats.org/officeDocument/2006/relationships/image" Target="../media/image21.png"/><Relationship Id="rId19" Type="http://schemas.openxmlformats.org/officeDocument/2006/relationships/image" Target="../media/image30.svg"/><Relationship Id="rId4" Type="http://schemas.openxmlformats.org/officeDocument/2006/relationships/image" Target="../media/image16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Relationship Id="rId27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1BA0D0D3-4E19-BAE2-D872-EBBCEA9A62B8}"/>
              </a:ext>
            </a:extLst>
          </p:cNvPr>
          <p:cNvSpPr txBox="1"/>
          <p:nvPr/>
        </p:nvSpPr>
        <p:spPr>
          <a:xfrm>
            <a:off x="770353" y="8051547"/>
            <a:ext cx="66741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latin typeface="+mj-lt"/>
              </a:rPr>
              <a:t>您知道 CUC </a:t>
            </a:r>
            <a:r>
              <a:rPr lang="en-US" sz="1400" i="1" dirty="0" err="1">
                <a:latin typeface="+mj-lt"/>
              </a:rPr>
              <a:t>有一个专门的社会工作团队吗</a:t>
            </a:r>
            <a:r>
              <a:rPr lang="en-US" sz="1400" i="1" dirty="0">
                <a:latin typeface="+mj-lt"/>
              </a:rPr>
              <a:t>？</a:t>
            </a:r>
            <a:r>
              <a:rPr lang="zh-CN" altLang="en-US" sz="1400" i="1" dirty="0">
                <a:latin typeface="+mj-lt"/>
              </a:rPr>
              <a:t>乔迪 </a:t>
            </a:r>
            <a:r>
              <a:rPr lang="en-US" altLang="zh-CN" sz="1400" i="1" dirty="0">
                <a:latin typeface="+mj-lt"/>
              </a:rPr>
              <a:t>(</a:t>
            </a:r>
            <a:r>
              <a:rPr lang="en-US" sz="1400" i="1" dirty="0">
                <a:latin typeface="+mj-lt"/>
              </a:rPr>
              <a:t>Judy) 和 </a:t>
            </a:r>
            <a:r>
              <a:rPr lang="zh-CN" altLang="en-US" sz="1400" i="1" dirty="0">
                <a:latin typeface="+mj-lt"/>
              </a:rPr>
              <a:t>贝瑟尼 </a:t>
            </a:r>
            <a:r>
              <a:rPr lang="en-US" altLang="zh-CN" sz="1400" i="1" dirty="0">
                <a:latin typeface="+mj-lt"/>
              </a:rPr>
              <a:t>(</a:t>
            </a:r>
            <a:r>
              <a:rPr lang="en-US" sz="1400" i="1" dirty="0">
                <a:latin typeface="+mj-lt"/>
              </a:rPr>
              <a:t>Bethany) </a:t>
            </a:r>
            <a:r>
              <a:rPr lang="en-US" sz="1400" i="1" dirty="0" err="1">
                <a:latin typeface="+mj-lt"/>
              </a:rPr>
              <a:t>在这里为家庭提供额外的支持！以下是她们希望大家了解的一些她们最喜欢的资源</a:t>
            </a:r>
            <a:r>
              <a:rPr lang="en-US" sz="1400" i="1" dirty="0">
                <a:latin typeface="+mj-lt"/>
              </a:rPr>
              <a:t>：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1AFEAEF6-E1D7-D4A0-D7E4-CC87C0A5FC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605" y="8893196"/>
            <a:ext cx="806614" cy="80661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4481" y="91095"/>
            <a:ext cx="7690428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u="dbl" dirty="0">
                <a:latin typeface="Castellar"/>
              </a:rPr>
              <a:t>CUC 新生儿通讯</a:t>
            </a:r>
          </a:p>
          <a:p>
            <a:r>
              <a:rPr lang="en-US" sz="2000" b="1" dirty="0">
                <a:latin typeface="Castellar"/>
              </a:rPr>
              <a:t>	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8228" y="389003"/>
            <a:ext cx="1336035" cy="2826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200" dirty="0">
                <a:latin typeface="+mj-lt"/>
              </a:rPr>
              <a:t>[2024年秋冬]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335600" y="4748590"/>
            <a:ext cx="5148190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500" b="1" u="sng" dirty="0" err="1">
                <a:latin typeface="+mj-lt"/>
              </a:rPr>
              <a:t>费城家庭</a:t>
            </a:r>
            <a:r>
              <a:rPr lang="zh-CN" altLang="en-US" sz="1500" b="1" u="sng" dirty="0">
                <a:latin typeface="+mj-lt"/>
              </a:rPr>
              <a:t>关爱</a:t>
            </a:r>
            <a:r>
              <a:rPr lang="en-US" sz="1500" b="1" u="sng" dirty="0">
                <a:latin typeface="+mj-lt"/>
              </a:rPr>
              <a:t>: </a:t>
            </a:r>
            <a:r>
              <a:rPr lang="en-US" sz="1500" b="1" dirty="0" err="1">
                <a:latin typeface="+mj-lt"/>
              </a:rPr>
              <a:t>心理健康与保健</a:t>
            </a:r>
            <a:r>
              <a:rPr lang="en-US" sz="1500" b="1" dirty="0">
                <a:latin typeface="+mj-lt"/>
              </a:rPr>
              <a:t> </a:t>
            </a:r>
            <a:endParaRPr lang="en-US" sz="1500" dirty="0">
              <a:cs typeface="Calibri"/>
            </a:endParaRP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500" u="sng" dirty="0">
                <a:latin typeface="+mj-lt"/>
              </a:rPr>
              <a:t>PhillyFamiliesCAN.com </a:t>
            </a:r>
            <a:r>
              <a:rPr lang="en-US" sz="1500" dirty="0">
                <a:latin typeface="+mj-lt"/>
              </a:rPr>
              <a:t>或致电 (215) 685-4701，与专业支持人员联系，以获得居家支持。</a:t>
            </a:r>
            <a:endParaRPr lang="en-US" sz="1500" dirty="0">
              <a:latin typeface="+mj-lt"/>
              <a:ea typeface="Calibri Light" panose="020F0302020204030204"/>
              <a:cs typeface="Calibri Light" panose="020F0302020204030204"/>
            </a:endParaRP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500" u="sng" dirty="0">
                <a:latin typeface="Calibri Light" panose="020F0302020204030204"/>
                <a:ea typeface="Calibri Light" panose="020F0302020204030204"/>
                <a:cs typeface="Calibri Light" panose="020F0302020204030204"/>
              </a:rPr>
              <a:t>https://ppdphilly.com/</a:t>
            </a: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500" b="1" u="sng" dirty="0">
                <a:latin typeface="+mj-lt"/>
              </a:rPr>
              <a:t>社区行为</a:t>
            </a:r>
            <a:r>
              <a:rPr lang="en-US" sz="1500" dirty="0">
                <a:latin typeface="+mj-lt"/>
              </a:rPr>
              <a:t>健康 </a:t>
            </a:r>
          </a:p>
          <a:p>
            <a:r>
              <a:rPr lang="en-US" sz="1500" dirty="0">
                <a:latin typeface="+mj-lt"/>
              </a:rPr>
              <a:t>   (CBH）：cbhphilly.org 215-413-3100</a:t>
            </a:r>
            <a:endParaRPr lang="en-US" sz="1500" dirty="0">
              <a:latin typeface="+mj-lt"/>
              <a:ea typeface="Calibri Light" panose="020F0302020204030204"/>
              <a:cs typeface="Calibri Light" panose="020F0302020204030204"/>
            </a:endParaRP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500" dirty="0">
                <a:latin typeface="+mj-lt"/>
              </a:rPr>
              <a:t>有关心理健康</a:t>
            </a:r>
            <a:r>
              <a:rPr lang="en-US" sz="1500" b="1" u="sng" dirty="0">
                <a:latin typeface="+mj-lt"/>
              </a:rPr>
              <a:t>危机</a:t>
            </a:r>
            <a:r>
              <a:rPr lang="en-US" sz="1500" dirty="0">
                <a:latin typeface="+mj-lt"/>
              </a:rPr>
              <a:t>，请将 PA 发</a:t>
            </a:r>
            <a:r>
              <a:rPr lang="zh-CN" altLang="en-US" sz="1500" dirty="0">
                <a:latin typeface="+mj-lt"/>
              </a:rPr>
              <a:t>短信</a:t>
            </a:r>
            <a:r>
              <a:rPr lang="en-US" sz="1500" dirty="0" err="1">
                <a:latin typeface="+mj-lt"/>
              </a:rPr>
              <a:t>送至</a:t>
            </a:r>
            <a:r>
              <a:rPr lang="en-US" sz="1500" dirty="0">
                <a:latin typeface="+mj-lt"/>
              </a:rPr>
              <a:t> 741-741 </a:t>
            </a:r>
          </a:p>
          <a:p>
            <a:r>
              <a:rPr lang="en-US" sz="1500" dirty="0">
                <a:latin typeface="+mj-lt"/>
              </a:rPr>
              <a:t>   或</a:t>
            </a:r>
            <a:r>
              <a:rPr lang="zh-CN" altLang="en-US" sz="1500" dirty="0">
                <a:latin typeface="+mj-lt"/>
              </a:rPr>
              <a:t>拨打 </a:t>
            </a:r>
            <a:r>
              <a:rPr lang="en-US" sz="1500" dirty="0">
                <a:latin typeface="+mj-lt"/>
              </a:rPr>
              <a:t>CBH </a:t>
            </a:r>
            <a:r>
              <a:rPr lang="en-US" sz="1500" dirty="0" err="1">
                <a:latin typeface="+mj-lt"/>
              </a:rPr>
              <a:t>危机热线</a:t>
            </a:r>
            <a:r>
              <a:rPr lang="zh-CN" altLang="en-US" sz="1500" dirty="0">
                <a:latin typeface="+mj-lt"/>
              </a:rPr>
              <a:t>电话</a:t>
            </a:r>
            <a:r>
              <a:rPr lang="en-US" sz="1500" dirty="0">
                <a:latin typeface="+mj-lt"/>
              </a:rPr>
              <a:t> 215-686-4420</a:t>
            </a:r>
            <a:endParaRPr lang="en-US" sz="1500" dirty="0">
              <a:latin typeface="+mj-lt"/>
              <a:cs typeface="Calibri Ligh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8808928-C544-4883-95C9-70F1A27545DD}"/>
              </a:ext>
            </a:extLst>
          </p:cNvPr>
          <p:cNvSpPr txBox="1"/>
          <p:nvPr/>
        </p:nvSpPr>
        <p:spPr>
          <a:xfrm>
            <a:off x="113366" y="4460446"/>
            <a:ext cx="61003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u="sng" dirty="0">
                <a:latin typeface="+mj-lt"/>
                <a:cs typeface="Segoe UI"/>
              </a:rPr>
              <a:t>产后心理健康资源</a:t>
            </a:r>
            <a:endParaRPr lang="en-US" sz="1800" u="sng" dirty="0">
              <a:latin typeface="+mj-lt"/>
              <a:ea typeface="Calibri Light"/>
              <a:cs typeface="Segoe U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72255A3-93D8-453A-B200-D17004C35C6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50000"/>
          </a:blip>
          <a:srcRect l="20935" t="5571" r="21164" b="5309"/>
          <a:stretch/>
        </p:blipFill>
        <p:spPr>
          <a:xfrm>
            <a:off x="418416" y="4687905"/>
            <a:ext cx="990601" cy="1184224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6D7750F0-6279-42D2-A3F9-C3CF20D03155}"/>
              </a:ext>
            </a:extLst>
          </p:cNvPr>
          <p:cNvSpPr/>
          <p:nvPr/>
        </p:nvSpPr>
        <p:spPr>
          <a:xfrm>
            <a:off x="141262" y="684771"/>
            <a:ext cx="71850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81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 dirty="0" err="1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圣克里斯托弗</a:t>
            </a:r>
            <a:r>
              <a:rPr lang="en-US" altLang="en-US" sz="2600" b="1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US" sz="2600" dirty="0">
                <a:ea typeface="Times New Roman" panose="02020603050405020304" pitchFamily="18" charset="0"/>
                <a:cs typeface="Calibri" panose="020F0502020204030204" pitchFamily="34" charset="0"/>
              </a:rPr>
              <a:t>(St Christopher) </a:t>
            </a:r>
            <a:r>
              <a:rPr lang="en-US" altLang="en-US" sz="2600" b="1" dirty="0" err="1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新生儿诊所</a:t>
            </a:r>
            <a:r>
              <a:rPr lang="en-US" altLang="en-US" sz="2600" b="1" dirty="0"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D7BBD23-6A90-4A04-BDDC-4B7E3A48834F}"/>
              </a:ext>
            </a:extLst>
          </p:cNvPr>
          <p:cNvSpPr txBox="1"/>
          <p:nvPr/>
        </p:nvSpPr>
        <p:spPr>
          <a:xfrm>
            <a:off x="1237721" y="3136341"/>
            <a:ext cx="2618452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1600" b="1" dirty="0">
                <a:latin typeface="+mj-lt"/>
              </a:rPr>
              <a:t>安抚： </a:t>
            </a:r>
          </a:p>
          <a:p>
            <a:r>
              <a:rPr lang="en-US" sz="1600" dirty="0" err="1">
                <a:latin typeface="+mj-lt"/>
              </a:rPr>
              <a:t>全天候免费</a:t>
            </a:r>
            <a:r>
              <a:rPr lang="en-US" sz="1600" dirty="0">
                <a:latin typeface="+mj-lt"/>
              </a:rPr>
              <a:t> (</a:t>
            </a:r>
            <a:r>
              <a:rPr lang="en-US" sz="1600" dirty="0" err="1">
                <a:latin typeface="+mj-lt"/>
              </a:rPr>
              <a:t>代码</a:t>
            </a:r>
            <a:r>
              <a:rPr lang="en-US" sz="1600" dirty="0">
                <a:latin typeface="+mj-lt"/>
              </a:rPr>
              <a:t> STCHRIS) </a:t>
            </a:r>
            <a:r>
              <a:rPr lang="en-US" sz="1600" dirty="0" err="1">
                <a:latin typeface="+mj-lt"/>
              </a:rPr>
              <a:t>提供</a:t>
            </a:r>
            <a:r>
              <a:rPr lang="zh-CN" altLang="en-US" sz="1600" dirty="0">
                <a:latin typeface="+mj-lt"/>
              </a:rPr>
              <a:t>线上</a:t>
            </a:r>
            <a:r>
              <a:rPr lang="en-US" sz="1600" dirty="0" err="1">
                <a:latin typeface="+mj-lt"/>
              </a:rPr>
              <a:t>哺乳</a:t>
            </a:r>
            <a:r>
              <a:rPr lang="en-US" sz="1600" b="1" dirty="0" err="1">
                <a:latin typeface="+mj-lt"/>
              </a:rPr>
              <a:t>支持</a:t>
            </a:r>
            <a:r>
              <a:rPr lang="en-US" sz="1600" b="1" dirty="0">
                <a:latin typeface="+mj-lt"/>
              </a:rPr>
              <a:t> </a:t>
            </a:r>
          </a:p>
        </p:txBody>
      </p:sp>
      <p:pic>
        <p:nvPicPr>
          <p:cNvPr id="99" name="Picture 98">
            <a:extLst>
              <a:ext uri="{FF2B5EF4-FFF2-40B4-BE49-F238E27FC236}">
                <a16:creationId xmlns:a16="http://schemas.microsoft.com/office/drawing/2014/main" id="{D88DDF23-7CF8-462B-AE8A-94015C865A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721" y="3175430"/>
            <a:ext cx="732000" cy="724880"/>
          </a:xfrm>
          <a:prstGeom prst="rect">
            <a:avLst/>
          </a:prstGeom>
        </p:spPr>
      </p:pic>
      <p:sp>
        <p:nvSpPr>
          <p:cNvPr id="79" name="TextBox 78">
            <a:extLst>
              <a:ext uri="{FF2B5EF4-FFF2-40B4-BE49-F238E27FC236}">
                <a16:creationId xmlns:a16="http://schemas.microsoft.com/office/drawing/2014/main" id="{359B1AB7-2887-4E2A-863B-87A1DBB6C6A7}"/>
              </a:ext>
            </a:extLst>
          </p:cNvPr>
          <p:cNvSpPr txBox="1"/>
          <p:nvPr/>
        </p:nvSpPr>
        <p:spPr>
          <a:xfrm>
            <a:off x="297072" y="1630505"/>
            <a:ext cx="6669239" cy="646331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r>
              <a:rPr lang="zh-CN" altLang="en-US" b="1" u="sng" dirty="0">
                <a:latin typeface="+mj-lt"/>
              </a:rPr>
              <a:t>母乳喂养</a:t>
            </a:r>
            <a:r>
              <a:rPr lang="en-US" b="1" u="sng" dirty="0">
                <a:latin typeface="+mj-lt"/>
              </a:rPr>
              <a:t>：</a:t>
            </a:r>
            <a:r>
              <a:rPr lang="en-US" b="1" u="sng" dirty="0" err="1">
                <a:latin typeface="+mj-lt"/>
              </a:rPr>
              <a:t>哺乳与母乳喂养</a:t>
            </a:r>
            <a:endParaRPr lang="en-US" b="1" u="sng" dirty="0">
              <a:latin typeface="+mj-lt"/>
            </a:endParaRPr>
          </a:p>
          <a:p>
            <a:r>
              <a:rPr lang="en-US" dirty="0">
                <a:latin typeface="+mj-lt"/>
              </a:rPr>
              <a:t>	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4D538FC-93B3-4453-B39C-72E45F5B7029}"/>
              </a:ext>
            </a:extLst>
          </p:cNvPr>
          <p:cNvSpPr txBox="1"/>
          <p:nvPr/>
        </p:nvSpPr>
        <p:spPr>
          <a:xfrm>
            <a:off x="3948149" y="7820055"/>
            <a:ext cx="4373768" cy="338554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pPr algn="ctr"/>
            <a:r>
              <a:rPr lang="en-US" sz="1600" dirty="0">
                <a:latin typeface="+mj-lt"/>
              </a:rPr>
              <a:t>215-427-5449/215-427-3553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77E20E9-E25C-4B19-A5D8-EBF38F290026}"/>
              </a:ext>
            </a:extLst>
          </p:cNvPr>
          <p:cNvSpPr txBox="1"/>
          <p:nvPr/>
        </p:nvSpPr>
        <p:spPr>
          <a:xfrm>
            <a:off x="-191825" y="1165205"/>
            <a:ext cx="2255263" cy="307777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pPr algn="ctr"/>
            <a:r>
              <a:rPr lang="zh-CN" altLang="en-US" sz="1400" b="1" u="sng" dirty="0">
                <a:latin typeface="+mj-lt"/>
              </a:rPr>
              <a:t>未预约患者诊所 </a:t>
            </a:r>
            <a:endParaRPr lang="en-US" sz="1400" b="1" u="sng" dirty="0">
              <a:latin typeface="+mj-lt"/>
            </a:endParaRPr>
          </a:p>
        </p:txBody>
      </p:sp>
      <p:sp>
        <p:nvSpPr>
          <p:cNvPr id="12" name="Rectangle: Diagonal Corners Rounded 11">
            <a:extLst>
              <a:ext uri="{FF2B5EF4-FFF2-40B4-BE49-F238E27FC236}">
                <a16:creationId xmlns:a16="http://schemas.microsoft.com/office/drawing/2014/main" id="{8D300EA5-A0E6-BCB0-5959-F8CA7844AC59}"/>
              </a:ext>
            </a:extLst>
          </p:cNvPr>
          <p:cNvSpPr/>
          <p:nvPr/>
        </p:nvSpPr>
        <p:spPr>
          <a:xfrm>
            <a:off x="12393798" y="1589219"/>
            <a:ext cx="2335256" cy="1044645"/>
          </a:xfrm>
          <a:prstGeom prst="round2DiagRect">
            <a:avLst>
              <a:gd name="adj1" fmla="val 0"/>
              <a:gd name="adj2" fmla="val 0"/>
            </a:avLst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B609E5-44C4-CF3F-C732-7EBDEFF896F5}"/>
              </a:ext>
            </a:extLst>
          </p:cNvPr>
          <p:cNvSpPr txBox="1"/>
          <p:nvPr/>
        </p:nvSpPr>
        <p:spPr>
          <a:xfrm>
            <a:off x="321603" y="4186480"/>
            <a:ext cx="5178586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u="sng" dirty="0">
                <a:latin typeface="+mj-lt"/>
              </a:rPr>
              <a:t>产妇和产后人员</a:t>
            </a:r>
          </a:p>
          <a:p>
            <a:r>
              <a:rPr lang="en-US" dirty="0">
                <a:latin typeface="+mj-lt"/>
              </a:rPr>
              <a:t>	</a:t>
            </a:r>
          </a:p>
        </p:txBody>
      </p:sp>
      <p:pic>
        <p:nvPicPr>
          <p:cNvPr id="25" name="Image 7">
            <a:extLst>
              <a:ext uri="{FF2B5EF4-FFF2-40B4-BE49-F238E27FC236}">
                <a16:creationId xmlns:a16="http://schemas.microsoft.com/office/drawing/2014/main" id="{913119B9-2269-9996-53C6-EEB963FB49FD}"/>
              </a:ext>
            </a:extLst>
          </p:cNvPr>
          <p:cNvPicPr>
            <a:picLocks/>
          </p:cNvPicPr>
          <p:nvPr/>
        </p:nvPicPr>
        <p:blipFill>
          <a:blip r:embed="rId7" cstate="print">
            <a:grayscl/>
          </a:blip>
          <a:stretch>
            <a:fillRect/>
          </a:stretch>
        </p:blipFill>
        <p:spPr>
          <a:xfrm>
            <a:off x="6106046" y="1840935"/>
            <a:ext cx="1248541" cy="1985835"/>
          </a:xfrm>
          <a:prstGeom prst="rect">
            <a:avLst/>
          </a:prstGeom>
        </p:spPr>
      </p:pic>
      <p:pic>
        <p:nvPicPr>
          <p:cNvPr id="33" name="Picture 32" descr="A blue and grey logo">
            <a:extLst>
              <a:ext uri="{FF2B5EF4-FFF2-40B4-BE49-F238E27FC236}">
                <a16:creationId xmlns:a16="http://schemas.microsoft.com/office/drawing/2014/main" id="{FA90DFF1-A755-20D1-DFEC-C2A47461F5B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83" b="97024" l="1437" r="97414">
                        <a14:foregroundMark x1="40517" y1="6845" x2="40517" y2="6845"/>
                        <a14:foregroundMark x1="33908" y1="69048" x2="33908" y2="69048"/>
                        <a14:foregroundMark x1="94828" y1="48512" x2="94828" y2="48512"/>
                        <a14:foregroundMark x1="95402" y1="39881" x2="80172" y2="38988"/>
                        <a14:foregroundMark x1="80172" y1="38988" x2="85632" y2="45536"/>
                        <a14:foregroundMark x1="81034" y1="41071" x2="83046" y2="44940"/>
                        <a14:foregroundMark x1="82759" y1="39881" x2="82759" y2="39881"/>
                        <a14:foregroundMark x1="84483" y1="41369" x2="84483" y2="41369"/>
                        <a14:foregroundMark x1="90230" y1="44345" x2="90230" y2="44345"/>
                        <a14:foregroundMark x1="14080" y1="42560" x2="14080" y2="42560"/>
                        <a14:foregroundMark x1="20402" y1="31548" x2="15230" y2="23810"/>
                        <a14:foregroundMark x1="14080" y1="34524" x2="30172" y2="31250"/>
                        <a14:foregroundMark x1="30172" y1="31250" x2="44253" y2="40476"/>
                        <a14:foregroundMark x1="44253" y1="40476" x2="54885" y2="35119"/>
                        <a14:foregroundMark x1="31897" y1="43155" x2="59770" y2="40774"/>
                        <a14:foregroundMark x1="59770" y1="40774" x2="39943" y2="39881"/>
                        <a14:foregroundMark x1="39943" y1="39881" x2="49713" y2="33631"/>
                        <a14:foregroundMark x1="33046" y1="48810" x2="27586" y2="30952"/>
                        <a14:foregroundMark x1="27586" y1="30952" x2="25000" y2="49702"/>
                        <a14:foregroundMark x1="25000" y1="49702" x2="38506" y2="44345"/>
                        <a14:foregroundMark x1="38506" y1="44345" x2="52011" y2="50893"/>
                        <a14:foregroundMark x1="52011" y1="50893" x2="57471" y2="66964"/>
                        <a14:foregroundMark x1="57471" y1="66964" x2="73276" y2="61607"/>
                        <a14:foregroundMark x1="73276" y1="61607" x2="72989" y2="62798"/>
                        <a14:foregroundMark x1="63793" y1="67560" x2="63793" y2="67560"/>
                        <a14:foregroundMark x1="52299" y1="69345" x2="52299" y2="69345"/>
                        <a14:foregroundMark x1="52299" y1="61905" x2="53448" y2="79464"/>
                        <a14:foregroundMark x1="53448" y1="79464" x2="70690" y2="68750"/>
                        <a14:foregroundMark x1="70690" y1="68750" x2="48851" y2="63988"/>
                        <a14:foregroundMark x1="48851" y1="63988" x2="45690" y2="65774"/>
                        <a14:foregroundMark x1="80747" y1="61905" x2="66954" y2="76786"/>
                        <a14:foregroundMark x1="66954" y1="76786" x2="84770" y2="74107"/>
                        <a14:foregroundMark x1="84770" y1="74107" x2="77874" y2="62202"/>
                        <a14:foregroundMark x1="70402" y1="22321" x2="52874" y2="24702"/>
                        <a14:foregroundMark x1="52874" y1="24702" x2="45690" y2="39583"/>
                        <a14:foregroundMark x1="45690" y1="39583" x2="51724" y2="57440"/>
                        <a14:foregroundMark x1="51724" y1="57440" x2="69253" y2="57738"/>
                        <a14:foregroundMark x1="69253" y1="57738" x2="75862" y2="42857"/>
                        <a14:foregroundMark x1="75862" y1="42857" x2="71839" y2="22321"/>
                        <a14:foregroundMark x1="71839" y1="22321" x2="70402" y2="22024"/>
                        <a14:foregroundMark x1="68678" y1="25000" x2="46552" y2="50893"/>
                        <a14:foregroundMark x1="46552" y1="50893" x2="70402" y2="50000"/>
                        <a14:foregroundMark x1="70402" y1="50000" x2="69540" y2="29167"/>
                        <a14:foregroundMark x1="69540" y1="29167" x2="62644" y2="25893"/>
                        <a14:foregroundMark x1="62644" y1="27381" x2="58908" y2="58631"/>
                        <a14:foregroundMark x1="58908" y1="58631" x2="73276" y2="43452"/>
                        <a14:foregroundMark x1="73276" y1="43452" x2="64655" y2="27679"/>
                        <a14:foregroundMark x1="64655" y1="27679" x2="59770" y2="26786"/>
                        <a14:foregroundMark x1="64655" y1="29762" x2="64943" y2="54762"/>
                        <a14:foregroundMark x1="64943" y1="54762" x2="68103" y2="35417"/>
                        <a14:foregroundMark x1="68103" y1="35417" x2="62931" y2="28869"/>
                        <a14:foregroundMark x1="56322" y1="43452" x2="45402" y2="53869"/>
                        <a14:foregroundMark x1="45402" y1="53869" x2="57184" y2="41667"/>
                        <a14:foregroundMark x1="57184" y1="41667" x2="52874" y2="41964"/>
                        <a14:foregroundMark x1="20402" y1="20238" x2="10345" y2="34821"/>
                        <a14:foregroundMark x1="10345" y1="34821" x2="22701" y2="49107"/>
                        <a14:foregroundMark x1="22701" y1="49107" x2="30747" y2="33333"/>
                        <a14:foregroundMark x1="30747" y1="33333" x2="22989" y2="20536"/>
                        <a14:foregroundMark x1="22989" y1="20536" x2="19828" y2="20536"/>
                        <a14:foregroundMark x1="19828" y1="35417" x2="10345" y2="46726"/>
                        <a14:foregroundMark x1="10345" y1="46726" x2="26149" y2="45536"/>
                        <a14:foregroundMark x1="26149" y1="45536" x2="21552" y2="34524"/>
                        <a14:foregroundMark x1="19828" y1="43155" x2="19828" y2="43155"/>
                        <a14:foregroundMark x1="35345" y1="30952" x2="35345" y2="30952"/>
                        <a14:foregroundMark x1="39080" y1="30060" x2="39080" y2="30060"/>
                        <a14:foregroundMark x1="44828" y1="31250" x2="44828" y2="31250"/>
                        <a14:foregroundMark x1="44253" y1="28869" x2="44253" y2="28869"/>
                        <a14:foregroundMark x1="44253" y1="27381" x2="44253" y2="27381"/>
                        <a14:foregroundMark x1="92529" y1="36905" x2="75000" y2="40179"/>
                        <a14:foregroundMark x1="75000" y1="40179" x2="88506" y2="54464"/>
                        <a14:foregroundMark x1="88506" y1="54464" x2="97701" y2="37500"/>
                        <a14:foregroundMark x1="97701" y1="37500" x2="89943" y2="35714"/>
                        <a14:foregroundMark x1="43966" y1="25298" x2="43966" y2="25298"/>
                        <a14:foregroundMark x1="20402" y1="25893" x2="20402" y2="25893"/>
                        <a14:foregroundMark x1="89368" y1="45536" x2="89368" y2="45536"/>
                        <a14:foregroundMark x1="69253" y1="83631" x2="69253" y2="83631"/>
                        <a14:foregroundMark x1="35920" y1="62798" x2="22126" y2="67857"/>
                        <a14:foregroundMark x1="22126" y1="67857" x2="26149" y2="83333"/>
                        <a14:foregroundMark x1="26149" y1="83333" x2="40230" y2="81250"/>
                        <a14:foregroundMark x1="40230" y1="81250" x2="38793" y2="64583"/>
                        <a14:foregroundMark x1="38793" y1="64583" x2="35345" y2="62202"/>
                        <a14:foregroundMark x1="30747" y1="72321" x2="30747" y2="72321"/>
                        <a14:foregroundMark x1="32184" y1="70238" x2="32184" y2="70238"/>
                        <a14:foregroundMark x1="68678" y1="71726" x2="68678" y2="71726"/>
                        <a14:foregroundMark x1="83333" y1="68155" x2="83333" y2="68155"/>
                        <a14:foregroundMark x1="75862" y1="60417" x2="75862" y2="60417"/>
                        <a14:foregroundMark x1="41092" y1="74107" x2="50287" y2="88393"/>
                        <a14:foregroundMark x1="50287" y1="88393" x2="69540" y2="91964"/>
                        <a14:foregroundMark x1="69540" y1="91964" x2="84770" y2="83036"/>
                        <a14:foregroundMark x1="84770" y1="83036" x2="87644" y2="63988"/>
                        <a14:foregroundMark x1="87644" y1="63988" x2="66379" y2="65179"/>
                        <a14:foregroundMark x1="66379" y1="65179" x2="46264" y2="80655"/>
                        <a14:foregroundMark x1="46264" y1="80655" x2="42816" y2="80655"/>
                        <a14:foregroundMark x1="39368" y1="7738" x2="29310" y2="8631"/>
                        <a14:foregroundMark x1="29885" y1="12798" x2="54885" y2="9226"/>
                        <a14:foregroundMark x1="54885" y1="9226" x2="41379" y2="14881"/>
                        <a14:foregroundMark x1="41379" y1="14881" x2="47126" y2="14583"/>
                        <a14:foregroundMark x1="57759" y1="21131" x2="43391" y2="20536"/>
                        <a14:foregroundMark x1="43391" y1="20536" x2="59483" y2="16071"/>
                        <a14:foregroundMark x1="46264" y1="51488" x2="25000" y2="45536"/>
                        <a14:foregroundMark x1="6638" y1="51190" x2="5605" y2="51508"/>
                        <a14:foregroundMark x1="25000" y1="45536" x2="6638" y2="51190"/>
                        <a14:foregroundMark x1="5740" y1="53571" x2="20977" y2="64881"/>
                        <a14:foregroundMark x1="4866" y1="52922" x2="5740" y2="53571"/>
                        <a14:foregroundMark x1="20977" y1="64881" x2="47414" y2="56548"/>
                        <a14:foregroundMark x1="47414" y1="56548" x2="41954" y2="46429"/>
                        <a14:foregroundMark x1="35345" y1="67560" x2="26149" y2="80655"/>
                        <a14:foregroundMark x1="26149" y1="80655" x2="38793" y2="68155"/>
                        <a14:foregroundMark x1="38793" y1="68155" x2="30460" y2="67262"/>
                        <a14:foregroundMark x1="77586" y1="66667" x2="79023" y2="66369"/>
                        <a14:foregroundMark x1="50862" y1="97321" x2="50862" y2="97321"/>
                        <a14:foregroundMark x1="83621" y1="34821" x2="83621" y2="34821"/>
                        <a14:foregroundMark x1="1724" y1="60119" x2="1724" y2="60119"/>
                        <a14:foregroundMark x1="54598" y1="32143" x2="54598" y2="32143"/>
                        <a14:foregroundMark x1="92529" y1="35417" x2="89943" y2="51190"/>
                        <a14:foregroundMark x1="89943" y1="51190" x2="94253" y2="35119"/>
                        <a14:foregroundMark x1="94253" y1="35119" x2="93966" y2="35119"/>
                        <a14:foregroundMark x1="89080" y1="41964" x2="89080" y2="41964"/>
                        <a14:foregroundMark x1="45115" y1="2083" x2="45115" y2="2083"/>
                        <a14:backgroundMark x1="5460" y1="52381" x2="5460" y2="52381"/>
                        <a14:backgroundMark x1="3448" y1="52381" x2="5460" y2="51786"/>
                        <a14:backgroundMark x1="5172" y1="53571" x2="5172" y2="53571"/>
                        <a14:backgroundMark x1="6609" y1="51786" x2="6609" y2="51786"/>
                        <a14:backgroundMark x1="6034" y1="51190" x2="6034" y2="51190"/>
                        <a14:backgroundMark x1="6897" y1="51488" x2="6897" y2="5148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46" y="1954518"/>
            <a:ext cx="927860" cy="895865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F7C8B15A-F263-700F-AA35-1DBBB1D19510}"/>
              </a:ext>
            </a:extLst>
          </p:cNvPr>
          <p:cNvSpPr txBox="1"/>
          <p:nvPr/>
        </p:nvSpPr>
        <p:spPr>
          <a:xfrm>
            <a:off x="1289680" y="1947928"/>
            <a:ext cx="360260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spcBef>
                <a:spcPts val="2295"/>
              </a:spcBef>
              <a:spcAft>
                <a:spcPts val="0"/>
              </a:spcAft>
            </a:pPr>
            <a:r>
              <a:rPr lang="en-US" sz="1600" dirty="0">
                <a:effectLst/>
                <a:latin typeface="+mj-lt"/>
                <a:ea typeface="Arial" panose="020B0604020202020204" pitchFamily="34" charset="0"/>
              </a:rPr>
              <a:t>圣克里斯哺乳热线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spc="-20" dirty="0">
                <a:effectLst/>
                <a:latin typeface="+mj-lt"/>
                <a:ea typeface="Arial" panose="020B0604020202020204" pitchFamily="34" charset="0"/>
              </a:rPr>
              <a:t>周一至周五：上午 8:30 至下午 5:00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1600" spc="-20" dirty="0">
                <a:latin typeface="+mj-lt"/>
                <a:ea typeface="Arial" panose="020B0604020202020204" pitchFamily="34" charset="0"/>
              </a:rPr>
              <a:t>电话：215-427-MILK (6455)</a:t>
            </a:r>
            <a:endParaRPr lang="en-US" sz="1600" dirty="0">
              <a:effectLst/>
              <a:latin typeface="+mj-lt"/>
              <a:ea typeface="Arial" panose="020B0604020202020204" pitchFamily="34" charset="0"/>
            </a:endParaRPr>
          </a:p>
          <a:p>
            <a:br>
              <a:rPr lang="en-US" sz="1400" dirty="0">
                <a:effectLst/>
                <a:latin typeface="+mj-lt"/>
                <a:ea typeface="Arial" panose="020B0604020202020204" pitchFamily="34" charset="0"/>
              </a:rPr>
            </a:br>
            <a:endParaRPr lang="en-US" sz="1400" dirty="0"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5A19C58-44D8-B513-FF34-97AD07DEA548}"/>
              </a:ext>
            </a:extLst>
          </p:cNvPr>
          <p:cNvSpPr txBox="1"/>
          <p:nvPr/>
        </p:nvSpPr>
        <p:spPr>
          <a:xfrm>
            <a:off x="3110367" y="1554989"/>
            <a:ext cx="504048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/>
            <a:r>
              <a:rPr lang="en-US" sz="1600" i="1" u="sng" dirty="0">
                <a:latin typeface="+mj-lt"/>
                <a:ea typeface="Arial" panose="020B0604020202020204" pitchFamily="34" charset="0"/>
              </a:rPr>
              <a:t>       </a:t>
            </a:r>
            <a:r>
              <a:rPr lang="en-US" sz="1600" i="1" u="sng" dirty="0" err="1">
                <a:latin typeface="+mj-lt"/>
                <a:ea typeface="Arial" panose="020B0604020202020204" pitchFamily="34" charset="0"/>
              </a:rPr>
              <a:t>扫描</a:t>
            </a:r>
            <a:r>
              <a:rPr lang="zh-CN" altLang="en-US" sz="1600" i="1" u="sng" dirty="0">
                <a:latin typeface="+mj-lt"/>
                <a:ea typeface="Arial" panose="020B0604020202020204" pitchFamily="34" charset="0"/>
              </a:rPr>
              <a:t>以</a:t>
            </a:r>
            <a:r>
              <a:rPr lang="en-US" sz="1600" i="1" u="sng" dirty="0" err="1">
                <a:latin typeface="+mj-lt"/>
                <a:ea typeface="Arial" panose="020B0604020202020204" pitchFamily="34" charset="0"/>
              </a:rPr>
              <a:t>给我们的</a:t>
            </a:r>
            <a:r>
              <a:rPr lang="en-US" sz="1600" i="1" u="sng" dirty="0">
                <a:latin typeface="+mj-lt"/>
                <a:ea typeface="Arial" panose="020B0604020202020204" pitchFamily="34" charset="0"/>
              </a:rPr>
              <a:t> IBCLC 团队发短信</a:t>
            </a:r>
            <a:r>
              <a:rPr lang="en-US" sz="1600" u="sng" dirty="0">
                <a:latin typeface="+mj-lt"/>
                <a:ea typeface="Arial" panose="020B0604020202020204" pitchFamily="34" charset="0"/>
              </a:rPr>
              <a:t>！ </a:t>
            </a:r>
            <a:endParaRPr lang="en-US" sz="1600" u="sng" dirty="0">
              <a:effectLst/>
              <a:latin typeface="+mj-lt"/>
              <a:ea typeface="Arial" panose="020B0604020202020204" pitchFamily="34" charset="0"/>
            </a:endParaRPr>
          </a:p>
          <a:p>
            <a:br>
              <a:rPr lang="en-US" sz="1400" dirty="0">
                <a:effectLst/>
                <a:latin typeface="+mj-lt"/>
                <a:ea typeface="Arial" panose="020B0604020202020204" pitchFamily="34" charset="0"/>
              </a:rPr>
            </a:br>
            <a:endParaRPr lang="en-US" sz="1400" dirty="0">
              <a:latin typeface="+mj-lt"/>
            </a:endParaRPr>
          </a:p>
        </p:txBody>
      </p:sp>
      <p:pic>
        <p:nvPicPr>
          <p:cNvPr id="39" name="Image 4">
            <a:extLst>
              <a:ext uri="{FF2B5EF4-FFF2-40B4-BE49-F238E27FC236}">
                <a16:creationId xmlns:a16="http://schemas.microsoft.com/office/drawing/2014/main" id="{2D8A7064-9F66-8821-1C22-AF4C2CF55B0F}"/>
              </a:ext>
            </a:extLst>
          </p:cNvPr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518171" y="2226210"/>
            <a:ext cx="808223" cy="785571"/>
          </a:xfrm>
          <a:prstGeom prst="rect">
            <a:avLst/>
          </a:prstGeom>
        </p:spPr>
      </p:pic>
      <p:pic>
        <p:nvPicPr>
          <p:cNvPr id="42" name="Image 5">
            <a:extLst>
              <a:ext uri="{FF2B5EF4-FFF2-40B4-BE49-F238E27FC236}">
                <a16:creationId xmlns:a16="http://schemas.microsoft.com/office/drawing/2014/main" id="{ECACA25F-7765-A417-C02E-0CC2329B5860}"/>
              </a:ext>
            </a:extLst>
          </p:cNvPr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44379" y="3195188"/>
            <a:ext cx="723265" cy="723265"/>
          </a:xfrm>
          <a:prstGeom prst="rect">
            <a:avLst/>
          </a:prstGeom>
        </p:spPr>
      </p:pic>
      <p:pic>
        <p:nvPicPr>
          <p:cNvPr id="43" name="Image 6">
            <a:extLst>
              <a:ext uri="{FF2B5EF4-FFF2-40B4-BE49-F238E27FC236}">
                <a16:creationId xmlns:a16="http://schemas.microsoft.com/office/drawing/2014/main" id="{26784E18-5EB6-3168-BA2F-644811576E58}"/>
              </a:ext>
            </a:extLst>
          </p:cNvPr>
          <p:cNvPicPr/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02826" y="3098072"/>
            <a:ext cx="942340" cy="904240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91EFC80A-5AC7-80ED-6535-6AD9CE933738}"/>
              </a:ext>
            </a:extLst>
          </p:cNvPr>
          <p:cNvSpPr txBox="1"/>
          <p:nvPr/>
        </p:nvSpPr>
        <p:spPr>
          <a:xfrm rot="16200000">
            <a:off x="3457188" y="3409978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DengXian" panose="02010600030101010101" pitchFamily="2" charset="-122"/>
                <a:ea typeface="DengXian" panose="02010600030101010101" pitchFamily="2" charset="-122"/>
              </a:rPr>
              <a:t>苹果应用程序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3EA055-EDE2-CF1F-C21B-32A9009E6D68}"/>
              </a:ext>
            </a:extLst>
          </p:cNvPr>
          <p:cNvSpPr txBox="1"/>
          <p:nvPr/>
        </p:nvSpPr>
        <p:spPr>
          <a:xfrm rot="16200000">
            <a:off x="4461397" y="341006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latin typeface="+mj-lt"/>
              </a:rPr>
              <a:t>谷歌应用程序</a:t>
            </a:r>
            <a:endParaRPr lang="en-US" sz="1200" dirty="0">
              <a:latin typeface="+mj-lt"/>
            </a:endParaRPr>
          </a:p>
        </p:txBody>
      </p:sp>
      <p:sp>
        <p:nvSpPr>
          <p:cNvPr id="47" name="AutoShape 4">
            <a:extLst>
              <a:ext uri="{FF2B5EF4-FFF2-40B4-BE49-F238E27FC236}">
                <a16:creationId xmlns:a16="http://schemas.microsoft.com/office/drawing/2014/main" id="{AD9D993F-8E8F-83D6-BB50-0F495BFE85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0767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AB61BAA7-3A27-3212-93BB-9305315244DF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5416" t="9972" r="15418" b="31572"/>
          <a:stretch/>
        </p:blipFill>
        <p:spPr>
          <a:xfrm>
            <a:off x="430115" y="6557886"/>
            <a:ext cx="990601" cy="901617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B4922D44-D8DA-A61C-9691-6DDD32362E92}"/>
              </a:ext>
            </a:extLst>
          </p:cNvPr>
          <p:cNvSpPr/>
          <p:nvPr/>
        </p:nvSpPr>
        <p:spPr>
          <a:xfrm>
            <a:off x="1322112" y="6931172"/>
            <a:ext cx="6450287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600" u="sng" dirty="0">
                <a:latin typeface="+mj-lt"/>
              </a:rPr>
              <a:t>不要忘记与您的产科医生联系，按时复诊！</a:t>
            </a:r>
            <a:endParaRPr lang="en-US" sz="1600" dirty="0">
              <a:latin typeface="Calibri Light"/>
              <a:ea typeface="Calibri Light"/>
              <a:cs typeface="Calibri Light"/>
            </a:endParaRP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600" dirty="0">
                <a:latin typeface="+mj-lt"/>
              </a:rPr>
              <a:t>健康</a:t>
            </a:r>
            <a:r>
              <a:rPr lang="en-US" sz="1600" dirty="0" err="1">
                <a:latin typeface="+mj-lt"/>
              </a:rPr>
              <a:t>母婴</a:t>
            </a:r>
            <a:r>
              <a:rPr lang="en-US" sz="1600" dirty="0">
                <a:latin typeface="+mj-lt"/>
              </a:rPr>
              <a:t>杂志</a:t>
            </a:r>
            <a:r>
              <a:rPr lang="en-US" sz="1600" b="1" dirty="0">
                <a:latin typeface="+mj-lt"/>
                <a:hlinkClick r:id="rId16"/>
              </a:rPr>
              <a:t>：https://www.health4mom.org/</a:t>
            </a:r>
            <a:endParaRPr lang="en-US" sz="1600" b="1" dirty="0">
              <a:latin typeface="+mj-lt"/>
              <a:ea typeface="Calibri Light"/>
              <a:cs typeface="Calibri Light"/>
            </a:endParaRPr>
          </a:p>
          <a:p>
            <a:pPr marL="118745" indent="-118745">
              <a:buFont typeface="Wingdings" panose="05000000000000000000" pitchFamily="2" charset="2"/>
              <a:buChar char="§"/>
            </a:pPr>
            <a:r>
              <a:rPr lang="en-US" sz="1600" u="sng" dirty="0">
                <a:latin typeface="Calibri Light"/>
                <a:ea typeface="Calibri Light"/>
                <a:cs typeface="Calibri Light"/>
              </a:rPr>
              <a:t>https://www.postpartum.net/</a:t>
            </a:r>
          </a:p>
          <a:p>
            <a:pPr marL="118745" indent="-118745">
              <a:buFont typeface="Wingdings" panose="05000000000000000000" pitchFamily="2" charset="2"/>
              <a:buChar char="§"/>
            </a:pPr>
            <a:endParaRPr lang="en-US" sz="1600" dirty="0">
              <a:latin typeface="+mj-lt"/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F516D6B-EFE9-D528-6F4D-4602AF733AAF}"/>
              </a:ext>
            </a:extLst>
          </p:cNvPr>
          <p:cNvSpPr txBox="1"/>
          <p:nvPr/>
        </p:nvSpPr>
        <p:spPr>
          <a:xfrm>
            <a:off x="1302621" y="6648284"/>
            <a:ext cx="36299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u="sng" dirty="0">
                <a:latin typeface="+mj-lt"/>
                <a:cs typeface="Segoe UI"/>
              </a:rPr>
              <a:t>产后护理与保健</a:t>
            </a:r>
            <a:endParaRPr lang="en-US" sz="1800" u="sng" dirty="0">
              <a:latin typeface="+mj-lt"/>
              <a:ea typeface="Calibri Light"/>
              <a:cs typeface="Segoe UI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C0BF8D3-BCF7-3043-32B7-2DD614F6F9BF}"/>
              </a:ext>
            </a:extLst>
          </p:cNvPr>
          <p:cNvSpPr txBox="1"/>
          <p:nvPr/>
        </p:nvSpPr>
        <p:spPr>
          <a:xfrm>
            <a:off x="402146" y="7810151"/>
            <a:ext cx="5228307" cy="646331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r>
              <a:rPr lang="zh-CN" altLang="en-US" b="1" u="sng" dirty="0">
                <a:latin typeface="+mj-lt"/>
              </a:rPr>
              <a:t>爱心社会支持</a:t>
            </a:r>
            <a:endParaRPr lang="en-US" b="1" u="sng" dirty="0">
              <a:latin typeface="+mj-lt"/>
            </a:endParaRPr>
          </a:p>
          <a:p>
            <a:r>
              <a:rPr lang="en-US" dirty="0">
                <a:latin typeface="+mj-lt"/>
              </a:rPr>
              <a:t>	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41FC233-BB15-488F-F91A-BE074806DAEF}"/>
              </a:ext>
            </a:extLst>
          </p:cNvPr>
          <p:cNvGrpSpPr/>
          <p:nvPr/>
        </p:nvGrpSpPr>
        <p:grpSpPr>
          <a:xfrm>
            <a:off x="5764117" y="5287262"/>
            <a:ext cx="1243271" cy="1543658"/>
            <a:chOff x="6099713" y="6261940"/>
            <a:chExt cx="1243271" cy="1543658"/>
          </a:xfrm>
        </p:grpSpPr>
        <p:pic>
          <p:nvPicPr>
            <p:cNvPr id="8" name="Picture 7" descr="A qr code with a black and white background&#10;&#10;Description automatically generated">
              <a:extLst>
                <a:ext uri="{FF2B5EF4-FFF2-40B4-BE49-F238E27FC236}">
                  <a16:creationId xmlns:a16="http://schemas.microsoft.com/office/drawing/2014/main" id="{32723AFA-E510-5266-574B-C063753D7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rcRect l="24007" t="4670" r="23245" b="6081"/>
            <a:stretch/>
          </p:blipFill>
          <p:spPr>
            <a:xfrm>
              <a:off x="6285692" y="6768472"/>
              <a:ext cx="918097" cy="898790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73AA8F6-3AD4-A735-63B8-BF38034A1023}"/>
                </a:ext>
              </a:extLst>
            </p:cNvPr>
            <p:cNvSpPr/>
            <p:nvPr/>
          </p:nvSpPr>
          <p:spPr>
            <a:xfrm>
              <a:off x="6099713" y="6261940"/>
              <a:ext cx="1243271" cy="1543658"/>
            </a:xfrm>
            <a:prstGeom prst="roundRect">
              <a:avLst/>
            </a:prstGeom>
            <a:noFill/>
            <a:ln w="63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A5B7209-7A20-17CA-77D1-3C951C72F6E2}"/>
              </a:ext>
            </a:extLst>
          </p:cNvPr>
          <p:cNvCxnSpPr>
            <a:cxnSpLocks/>
          </p:cNvCxnSpPr>
          <p:nvPr/>
        </p:nvCxnSpPr>
        <p:spPr>
          <a:xfrm>
            <a:off x="274729" y="1515810"/>
            <a:ext cx="7223602" cy="14651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0AAD26-82C3-CDAF-1F29-E8017C8C21A5}"/>
              </a:ext>
            </a:extLst>
          </p:cNvPr>
          <p:cNvCxnSpPr>
            <a:cxnSpLocks/>
          </p:cNvCxnSpPr>
          <p:nvPr/>
        </p:nvCxnSpPr>
        <p:spPr>
          <a:xfrm>
            <a:off x="288153" y="4174773"/>
            <a:ext cx="7223602" cy="14651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96C6A9C2-731D-A079-4D7A-A73F432FDFBA}"/>
              </a:ext>
            </a:extLst>
          </p:cNvPr>
          <p:cNvSpPr/>
          <p:nvPr/>
        </p:nvSpPr>
        <p:spPr>
          <a:xfrm>
            <a:off x="307425" y="7785420"/>
            <a:ext cx="7217187" cy="20229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0B1426-7C06-414B-5C9F-54C863836352}"/>
              </a:ext>
            </a:extLst>
          </p:cNvPr>
          <p:cNvSpPr txBox="1"/>
          <p:nvPr/>
        </p:nvSpPr>
        <p:spPr>
          <a:xfrm>
            <a:off x="1704277" y="1171132"/>
            <a:ext cx="40897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周一至周五：上午 8:30-11:00；下午 1:00-3:30</a:t>
            </a:r>
            <a:endParaRPr lang="en-US" sz="14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106366-2F19-1270-ED04-6267CE7F4DF4}"/>
              </a:ext>
            </a:extLst>
          </p:cNvPr>
          <p:cNvSpPr txBox="1"/>
          <p:nvPr/>
        </p:nvSpPr>
        <p:spPr>
          <a:xfrm>
            <a:off x="5708964" y="1173021"/>
            <a:ext cx="200380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星期六  上午 8:30-11:00 </a:t>
            </a:r>
            <a:endParaRPr lang="en-US" sz="1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48C436-7069-C95E-DB4D-704682670B66}"/>
              </a:ext>
            </a:extLst>
          </p:cNvPr>
          <p:cNvSpPr/>
          <p:nvPr/>
        </p:nvSpPr>
        <p:spPr>
          <a:xfrm>
            <a:off x="64481" y="1164118"/>
            <a:ext cx="7598034" cy="352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8AB34E-BE1C-8536-C61E-17621C6441C3}"/>
              </a:ext>
            </a:extLst>
          </p:cNvPr>
          <p:cNvCxnSpPr/>
          <p:nvPr/>
        </p:nvCxnSpPr>
        <p:spPr>
          <a:xfrm>
            <a:off x="1845749" y="1243062"/>
            <a:ext cx="0" cy="202018"/>
          </a:xfrm>
          <a:prstGeom prst="line">
            <a:avLst/>
          </a:prstGeom>
          <a:ln w="63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FEB0C7-021D-1CDC-32CF-DB8CC8BC8D21}"/>
              </a:ext>
            </a:extLst>
          </p:cNvPr>
          <p:cNvCxnSpPr/>
          <p:nvPr/>
        </p:nvCxnSpPr>
        <p:spPr>
          <a:xfrm>
            <a:off x="5630453" y="1238769"/>
            <a:ext cx="0" cy="20201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phic 19" descr="Help with solid fill">
            <a:extLst>
              <a:ext uri="{FF2B5EF4-FFF2-40B4-BE49-F238E27FC236}">
                <a16:creationId xmlns:a16="http://schemas.microsoft.com/office/drawing/2014/main" id="{57208386-A183-792E-5DE2-076504843D1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27869" y="8094530"/>
            <a:ext cx="528757" cy="528757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1CC14C6-0F0F-E2C8-5C4E-D7CAE30EAC07}"/>
              </a:ext>
            </a:extLst>
          </p:cNvPr>
          <p:cNvSpPr txBox="1"/>
          <p:nvPr/>
        </p:nvSpPr>
        <p:spPr>
          <a:xfrm>
            <a:off x="1062491" y="8961244"/>
            <a:ext cx="267130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每月举办活动，为家庭提供食物、衣物和社会服务。</a:t>
            </a:r>
            <a:endParaRPr lang="en-US" sz="1400" dirty="0"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450847E-A7B6-38F5-7F36-346306059379}"/>
              </a:ext>
            </a:extLst>
          </p:cNvPr>
          <p:cNvSpPr txBox="1"/>
          <p:nvPr/>
        </p:nvSpPr>
        <p:spPr>
          <a:xfrm>
            <a:off x="1133082" y="8707270"/>
            <a:ext cx="26713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b="1" u="sng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我们在您的</a:t>
            </a:r>
            <a:r>
              <a:rPr lang="zh-CN" altLang="en-US" sz="14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小区的</a:t>
            </a:r>
            <a:r>
              <a:rPr lang="en-US" sz="1400" b="1" u="sng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衣橱</a:t>
            </a:r>
            <a:endParaRPr lang="en-US" sz="1400" b="1" u="sng" dirty="0"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508A221-3328-A88F-4DF7-5616B330BCB0}"/>
              </a:ext>
            </a:extLst>
          </p:cNvPr>
          <p:cNvSpPr txBox="1"/>
          <p:nvPr/>
        </p:nvSpPr>
        <p:spPr>
          <a:xfrm>
            <a:off x="4798612" y="8861159"/>
            <a:ext cx="274602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每周一次的免费支持小组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—</a:t>
            </a:r>
            <a:r>
              <a:rPr lang="zh-CN" alt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包括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正念</a:t>
            </a:r>
            <a:r>
              <a:rPr lang="zh-CN" alt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思想、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爸爸支持小组</a:t>
            </a:r>
            <a:r>
              <a:rPr lang="zh-CN" alt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、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药物使用</a:t>
            </a:r>
            <a:r>
              <a:rPr lang="zh-CN" alt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、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育儿</a:t>
            </a:r>
            <a:r>
              <a:rPr lang="zh-CN" alt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指南、</a:t>
            </a:r>
            <a:r>
              <a:rPr lang="en-US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到瑜伽小组</a:t>
            </a:r>
            <a:r>
              <a:rPr lang="en-US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。</a:t>
            </a:r>
            <a:endParaRPr lang="en-US" sz="1400" dirty="0">
              <a:latin typeface="+mj-lt"/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7E52DE48-03DF-DAAD-7EFC-1BF4CC5EF90C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052178" y="8883881"/>
            <a:ext cx="818580" cy="818580"/>
          </a:xfrm>
          <a:prstGeom prst="rect">
            <a:avLst/>
          </a:prstGeom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6D3BA6E-78DE-DD9A-90BB-D8A6B4EBE3D3}"/>
              </a:ext>
            </a:extLst>
          </p:cNvPr>
          <p:cNvCxnSpPr>
            <a:cxnSpLocks/>
          </p:cNvCxnSpPr>
          <p:nvPr/>
        </p:nvCxnSpPr>
        <p:spPr>
          <a:xfrm flipH="1" flipV="1">
            <a:off x="3882313" y="8803247"/>
            <a:ext cx="18418" cy="88426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B16FA3E-E3EC-F24C-7E9A-F1BB6BBEEFA9}"/>
              </a:ext>
            </a:extLst>
          </p:cNvPr>
          <p:cNvSpPr txBox="1">
            <a:spLocks/>
          </p:cNvSpPr>
          <p:nvPr/>
        </p:nvSpPr>
        <p:spPr>
          <a:xfrm>
            <a:off x="4859413" y="8663158"/>
            <a:ext cx="267130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u="sng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每周支持小组</a:t>
            </a:r>
            <a:endParaRPr lang="en-US" sz="1400" b="1" u="sng" dirty="0">
              <a:latin typeface="+mj-lt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B98F283-EEAC-5278-3E60-46C6D9B3910E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809218" y="5368449"/>
            <a:ext cx="1171081" cy="38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03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76F149FC-E48B-4F58-9514-C91308B85596}"/>
              </a:ext>
            </a:extLst>
          </p:cNvPr>
          <p:cNvSpPr txBox="1"/>
          <p:nvPr/>
        </p:nvSpPr>
        <p:spPr>
          <a:xfrm>
            <a:off x="4495479" y="6260183"/>
            <a:ext cx="3144932" cy="2862322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algn="just"/>
            <a:r>
              <a:rPr lang="zh-CN" altLang="en-US" sz="1500" i="0" dirty="0">
                <a:solidFill>
                  <a:srgbClr val="000000"/>
                </a:solidFill>
                <a:effectLst/>
                <a:latin typeface="+mj-lt"/>
              </a:rPr>
              <a:t>与孩子建立深厚的亲子关系可以增强他们的内在韧性，建立他们在世界上的安全感，并为他们在成长过程中建立健康的人际关系打下基础。通过人际关系，孩子们学会了如何思考、理解、沟通、行为、表达情感和发展社交技能。</a:t>
            </a:r>
          </a:p>
          <a:p>
            <a:pPr algn="just"/>
            <a:endParaRPr lang="zh-CN" altLang="en-US" sz="150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/>
            <a:r>
              <a:rPr lang="zh-CN" altLang="en-US" sz="1500" i="0" dirty="0">
                <a:solidFill>
                  <a:srgbClr val="000000"/>
                </a:solidFill>
                <a:effectLst/>
                <a:latin typeface="+mj-lt"/>
              </a:rPr>
              <a:t>不受干扰（不用手机）的关注是建立你们之间关系最有力的方法之一。这可以是一顿没有屏幕的晚餐、一次安静的散步或分享一本好书。 </a:t>
            </a:r>
            <a:endParaRPr lang="en-US" sz="150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0B48737-D0F0-41AA-87C9-8E098315D56F}"/>
              </a:ext>
            </a:extLst>
          </p:cNvPr>
          <p:cNvSpPr txBox="1"/>
          <p:nvPr/>
        </p:nvSpPr>
        <p:spPr>
          <a:xfrm>
            <a:off x="293618" y="6199121"/>
            <a:ext cx="41252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i="1" dirty="0" err="1">
                <a:solidFill>
                  <a:srgbClr val="000000"/>
                </a:solidFill>
                <a:latin typeface="+mj-lt"/>
                <a:cs typeface="Biome Light" panose="020B0502040204020203" pitchFamily="34" charset="0"/>
              </a:rPr>
              <a:t>这里有积极的育儿资源和</a:t>
            </a:r>
            <a:endParaRPr lang="en-US" sz="2000" i="1" dirty="0">
              <a:solidFill>
                <a:srgbClr val="000000"/>
              </a:solidFill>
              <a:latin typeface="+mj-lt"/>
              <a:cs typeface="Biome Light" panose="020B0502040204020203" pitchFamily="34" charset="0"/>
            </a:endParaRPr>
          </a:p>
          <a:p>
            <a:pPr algn="ctr"/>
            <a:r>
              <a:rPr lang="en-US" sz="2000" i="1" dirty="0" err="1">
                <a:solidFill>
                  <a:srgbClr val="000000"/>
                </a:solidFill>
                <a:latin typeface="+mj-lt"/>
                <a:cs typeface="Biome Light" panose="020B0502040204020203" pitchFamily="34" charset="0"/>
              </a:rPr>
              <a:t>与孩子建立</a:t>
            </a:r>
            <a:r>
              <a:rPr lang="zh-CN" altLang="en-US" sz="2000" i="1" dirty="0">
                <a:solidFill>
                  <a:srgbClr val="000000"/>
                </a:solidFill>
                <a:latin typeface="+mj-lt"/>
                <a:cs typeface="Biome Light" panose="020B0502040204020203" pitchFamily="34" charset="0"/>
              </a:rPr>
              <a:t>亲子关系</a:t>
            </a:r>
            <a:r>
              <a:rPr lang="en-US" sz="2000" i="1" dirty="0" err="1">
                <a:solidFill>
                  <a:srgbClr val="000000"/>
                </a:solidFill>
                <a:latin typeface="+mj-lt"/>
                <a:cs typeface="Biome Light" panose="020B0502040204020203" pitchFamily="34" charset="0"/>
              </a:rPr>
              <a:t>的有趣方法</a:t>
            </a:r>
            <a:endParaRPr lang="en-US" sz="2000" i="1" dirty="0">
              <a:solidFill>
                <a:prstClr val="black"/>
              </a:solidFill>
              <a:latin typeface="+mj-lt"/>
              <a:cs typeface="Biome Light" panose="020B0502040204020203" pitchFamily="34" charset="0"/>
            </a:endParaRPr>
          </a:p>
        </p:txBody>
      </p:sp>
      <p:grpSp>
        <p:nvGrpSpPr>
          <p:cNvPr id="2079" name="Group 2078">
            <a:extLst>
              <a:ext uri="{FF2B5EF4-FFF2-40B4-BE49-F238E27FC236}">
                <a16:creationId xmlns:a16="http://schemas.microsoft.com/office/drawing/2014/main" id="{91E0D9B4-5322-422C-8D44-F85BC72859C7}"/>
              </a:ext>
            </a:extLst>
          </p:cNvPr>
          <p:cNvGrpSpPr/>
          <p:nvPr/>
        </p:nvGrpSpPr>
        <p:grpSpPr>
          <a:xfrm>
            <a:off x="723257" y="6900947"/>
            <a:ext cx="2203104" cy="738664"/>
            <a:chOff x="1752663" y="2620879"/>
            <a:chExt cx="2443855" cy="738664"/>
          </a:xfrm>
        </p:grpSpPr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321E50D6-12FD-4754-B41C-650BA60B803C}"/>
                </a:ext>
              </a:extLst>
            </p:cNvPr>
            <p:cNvSpPr txBox="1"/>
            <p:nvPr/>
          </p:nvSpPr>
          <p:spPr>
            <a:xfrm>
              <a:off x="1752663" y="2620879"/>
              <a:ext cx="2443855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b="1" u="sng" dirty="0">
                  <a:solidFill>
                    <a:prstClr val="black"/>
                  </a:solidFill>
                  <a:latin typeface="+mj-lt"/>
                </a:rPr>
                <a:t>通过短信获取</a:t>
              </a:r>
              <a:r>
                <a:rPr lang="en-US" sz="1400" b="1" u="sng" dirty="0">
                  <a:solidFill>
                    <a:prstClr val="black"/>
                  </a:solidFill>
                  <a:latin typeface="+mj-lt"/>
                </a:rPr>
                <a:t>： </a:t>
              </a:r>
            </a:p>
            <a:p>
              <a:pPr algn="ctr"/>
              <a:r>
                <a:rPr lang="en-US" sz="1400" dirty="0">
                  <a:solidFill>
                    <a:prstClr val="black"/>
                  </a:solidFill>
                  <a:latin typeface="+mj-lt"/>
                </a:rPr>
                <a:t>免费育儿小贴士</a:t>
              </a:r>
            </a:p>
            <a:p>
              <a:pPr algn="ctr"/>
              <a:r>
                <a:rPr lang="en-US" sz="1400" dirty="0">
                  <a:solidFill>
                    <a:prstClr val="black"/>
                  </a:solidFill>
                  <a:latin typeface="+mj-lt"/>
                </a:rPr>
                <a:t>发短信 BRIGHT 至 274 448</a:t>
              </a:r>
              <a:endParaRPr lang="en-US" sz="1400" dirty="0"/>
            </a:p>
          </p:txBody>
        </p:sp>
        <p:sp>
          <p:nvSpPr>
            <p:cNvPr id="2074" name="Rectangle: Folded Corner 2073">
              <a:extLst>
                <a:ext uri="{FF2B5EF4-FFF2-40B4-BE49-F238E27FC236}">
                  <a16:creationId xmlns:a16="http://schemas.microsoft.com/office/drawing/2014/main" id="{27A98DB3-B304-440C-AC96-C7F551DFC563}"/>
                </a:ext>
              </a:extLst>
            </p:cNvPr>
            <p:cNvSpPr/>
            <p:nvPr/>
          </p:nvSpPr>
          <p:spPr>
            <a:xfrm>
              <a:off x="1887979" y="2624888"/>
              <a:ext cx="2165901" cy="703877"/>
            </a:xfrm>
            <a:prstGeom prst="foldedCorner">
              <a:avLst>
                <a:gd name="adj" fmla="val 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5" name="Group 2074">
            <a:extLst>
              <a:ext uri="{FF2B5EF4-FFF2-40B4-BE49-F238E27FC236}">
                <a16:creationId xmlns:a16="http://schemas.microsoft.com/office/drawing/2014/main" id="{99CF8C82-4FA0-492F-83B5-9A54447CA18F}"/>
              </a:ext>
            </a:extLst>
          </p:cNvPr>
          <p:cNvGrpSpPr/>
          <p:nvPr/>
        </p:nvGrpSpPr>
        <p:grpSpPr>
          <a:xfrm>
            <a:off x="2717199" y="6881647"/>
            <a:ext cx="1912565" cy="863128"/>
            <a:chOff x="4003154" y="2617709"/>
            <a:chExt cx="2333547" cy="863128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5E3256D-B5B1-46A7-8ACF-DBA8C9912279}"/>
                </a:ext>
              </a:extLst>
            </p:cNvPr>
            <p:cNvSpPr txBox="1"/>
            <p:nvPr/>
          </p:nvSpPr>
          <p:spPr>
            <a:xfrm>
              <a:off x="4003154" y="2617709"/>
              <a:ext cx="23335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prstClr val="black"/>
                  </a:solidFill>
                  <a:latin typeface="+mj-lt"/>
                </a:rPr>
                <a:t>费城</a:t>
              </a:r>
              <a:r>
                <a:rPr lang="zh-CN" altLang="en-US" sz="1400" b="1" dirty="0">
                  <a:solidFill>
                    <a:prstClr val="black"/>
                  </a:solidFill>
                  <a:latin typeface="+mj-lt"/>
                </a:rPr>
                <a:t>免费</a:t>
              </a:r>
              <a:r>
                <a:rPr lang="en-US" sz="1400" b="1" dirty="0" err="1">
                  <a:solidFill>
                    <a:prstClr val="black"/>
                  </a:solidFill>
                  <a:latin typeface="+mj-lt"/>
                </a:rPr>
                <a:t>图书馆</a:t>
              </a:r>
              <a:r>
                <a:rPr lang="en-US" sz="1400" b="1" dirty="0">
                  <a:solidFill>
                    <a:prstClr val="black"/>
                  </a:solidFill>
                  <a:latin typeface="+mj-lt"/>
                </a:rPr>
                <a:t>： </a:t>
              </a:r>
              <a:r>
                <a:rPr lang="en-US" sz="1400" dirty="0">
                  <a:solidFill>
                    <a:prstClr val="black"/>
                  </a:solidFill>
                  <a:latin typeface="+mj-lt"/>
                </a:rPr>
                <a:t>freelibrary.org</a:t>
              </a:r>
              <a:endParaRPr lang="en-US" sz="1400" dirty="0"/>
            </a:p>
          </p:txBody>
        </p:sp>
        <p:sp>
          <p:nvSpPr>
            <p:cNvPr id="112" name="Rectangle: Folded Corner 111">
              <a:extLst>
                <a:ext uri="{FF2B5EF4-FFF2-40B4-BE49-F238E27FC236}">
                  <a16:creationId xmlns:a16="http://schemas.microsoft.com/office/drawing/2014/main" id="{3CBCD96F-F021-481C-894F-009187863F10}"/>
                </a:ext>
              </a:extLst>
            </p:cNvPr>
            <p:cNvSpPr/>
            <p:nvPr/>
          </p:nvSpPr>
          <p:spPr>
            <a:xfrm>
              <a:off x="4309221" y="2631148"/>
              <a:ext cx="1785460" cy="849689"/>
            </a:xfrm>
            <a:prstGeom prst="foldedCorner">
              <a:avLst>
                <a:gd name="adj" fmla="val 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237D9481-EC24-4876-B359-0ED41F1F85D1}"/>
              </a:ext>
            </a:extLst>
          </p:cNvPr>
          <p:cNvSpPr txBox="1"/>
          <p:nvPr/>
        </p:nvSpPr>
        <p:spPr>
          <a:xfrm>
            <a:off x="2730045" y="7897406"/>
            <a:ext cx="1764405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  <a:cs typeface="Calibri Light"/>
              </a:rPr>
              <a:t>Art-Reach.org </a:t>
            </a:r>
          </a:p>
          <a:p>
            <a:pPr defTabSz="1319213"/>
            <a:r>
              <a:rPr lang="en-US" sz="1300" dirty="0">
                <a:latin typeface="+mj-lt"/>
                <a:cs typeface="Calibri Light"/>
              </a:rPr>
              <a:t>$2</a:t>
            </a:r>
            <a:r>
              <a:rPr lang="zh-CN" altLang="en-US" sz="1300" dirty="0">
                <a:latin typeface="+mj-lt"/>
                <a:cs typeface="Calibri Light"/>
              </a:rPr>
              <a:t>美元门票供家庭持卡参观博物馆</a:t>
            </a:r>
            <a:r>
              <a:rPr lang="en-US" sz="1300" dirty="0">
                <a:latin typeface="+mj-lt"/>
                <a:cs typeface="Calibri Light"/>
              </a:rPr>
              <a:t>、</a:t>
            </a:r>
            <a:r>
              <a:rPr lang="zh-CN" altLang="en-US" sz="1300" dirty="0">
                <a:latin typeface="+mj-lt"/>
                <a:cs typeface="Calibri Light"/>
              </a:rPr>
              <a:t>花园和现场表演</a:t>
            </a:r>
            <a:r>
              <a:rPr lang="en-US" sz="1300" dirty="0">
                <a:latin typeface="+mj-lt"/>
                <a:cs typeface="Calibri Light"/>
              </a:rPr>
              <a:t> </a:t>
            </a:r>
            <a:endParaRPr lang="en-US" sz="1300" dirty="0"/>
          </a:p>
        </p:txBody>
      </p:sp>
      <p:sp>
        <p:nvSpPr>
          <p:cNvPr id="113" name="Rectangle: Folded Corner 112">
            <a:extLst>
              <a:ext uri="{FF2B5EF4-FFF2-40B4-BE49-F238E27FC236}">
                <a16:creationId xmlns:a16="http://schemas.microsoft.com/office/drawing/2014/main" id="{4FA38E12-47E0-46D2-8A19-A5BACA3BAC9B}"/>
              </a:ext>
            </a:extLst>
          </p:cNvPr>
          <p:cNvSpPr/>
          <p:nvPr/>
        </p:nvSpPr>
        <p:spPr>
          <a:xfrm>
            <a:off x="2653436" y="7837846"/>
            <a:ext cx="1764405" cy="1297046"/>
          </a:xfrm>
          <a:prstGeom prst="foldedCorner">
            <a:avLst>
              <a:gd name="adj" fmla="val 0"/>
            </a:avLst>
          </a:prstGeom>
          <a:noFill/>
          <a:ln>
            <a:solidFill>
              <a:schemeClr val="bg1">
                <a:lumMod val="50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3C7440E8-D4A1-8122-F2CC-39C3964A036F}"/>
              </a:ext>
            </a:extLst>
          </p:cNvPr>
          <p:cNvGrpSpPr/>
          <p:nvPr/>
        </p:nvGrpSpPr>
        <p:grpSpPr>
          <a:xfrm>
            <a:off x="505960" y="8314102"/>
            <a:ext cx="1458440" cy="1590993"/>
            <a:chOff x="148207" y="7745108"/>
            <a:chExt cx="1458440" cy="1590993"/>
          </a:xfrm>
        </p:grpSpPr>
        <p:pic>
          <p:nvPicPr>
            <p:cNvPr id="2067" name="Picture 2066">
              <a:extLst>
                <a:ext uri="{FF2B5EF4-FFF2-40B4-BE49-F238E27FC236}">
                  <a16:creationId xmlns:a16="http://schemas.microsoft.com/office/drawing/2014/main" id="{D1895065-B4F3-4E56-9652-EE27009F51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9132" y="8305184"/>
              <a:ext cx="898725" cy="914400"/>
            </a:xfrm>
            <a:prstGeom prst="rect">
              <a:avLst/>
            </a:prstGeom>
          </p:spPr>
        </p:pic>
        <p:sp>
          <p:nvSpPr>
            <p:cNvPr id="114" name="Rectangle: Folded Corner 113">
              <a:extLst>
                <a:ext uri="{FF2B5EF4-FFF2-40B4-BE49-F238E27FC236}">
                  <a16:creationId xmlns:a16="http://schemas.microsoft.com/office/drawing/2014/main" id="{0F1635C9-4108-4FFE-81D7-6342E28DAE7D}"/>
                </a:ext>
              </a:extLst>
            </p:cNvPr>
            <p:cNvSpPr/>
            <p:nvPr/>
          </p:nvSpPr>
          <p:spPr>
            <a:xfrm>
              <a:off x="148207" y="7745108"/>
              <a:ext cx="1458440" cy="1590993"/>
            </a:xfrm>
            <a:prstGeom prst="foldedCorner">
              <a:avLst>
                <a:gd name="adj" fmla="val 0"/>
              </a:avLst>
            </a:prstGeom>
            <a:noFill/>
            <a:ln>
              <a:solidFill>
                <a:schemeClr val="bg1">
                  <a:lumMod val="50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B86DAA05-C9E9-4026-9246-2ED3D6E8D4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8448" y="975486"/>
            <a:ext cx="865905" cy="864039"/>
          </a:xfrm>
          <a:prstGeom prst="rect">
            <a:avLst/>
          </a:prstGeom>
        </p:spPr>
      </p:pic>
      <p:sp>
        <p:nvSpPr>
          <p:cNvPr id="2048" name="TextBox 2047">
            <a:extLst>
              <a:ext uri="{FF2B5EF4-FFF2-40B4-BE49-F238E27FC236}">
                <a16:creationId xmlns:a16="http://schemas.microsoft.com/office/drawing/2014/main" id="{68B28DA4-73F1-7AFA-326D-35E8A68102E2}"/>
              </a:ext>
            </a:extLst>
          </p:cNvPr>
          <p:cNvSpPr txBox="1"/>
          <p:nvPr/>
        </p:nvSpPr>
        <p:spPr>
          <a:xfrm>
            <a:off x="350921" y="4298693"/>
            <a:ext cx="3312037" cy="523220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t">
            <a:spAutoFit/>
          </a:bodyPr>
          <a:lstStyle/>
          <a:p>
            <a:r>
              <a:rPr lang="en-US" sz="1400" b="1" u="sng" dirty="0" err="1">
                <a:latin typeface="+mj-lt"/>
              </a:rPr>
              <a:t>通过以下法律诊所</a:t>
            </a:r>
            <a:r>
              <a:rPr lang="zh-CN" altLang="en-US" sz="1400" b="1" u="sng" dirty="0">
                <a:latin typeface="+mj-lt"/>
              </a:rPr>
              <a:t>为残疾人提供</a:t>
            </a:r>
            <a:endParaRPr lang="en-US" sz="1400" dirty="0">
              <a:latin typeface="+mj-lt"/>
            </a:endParaRPr>
          </a:p>
          <a:p>
            <a:r>
              <a:rPr lang="en-US" sz="1400" b="1" u="sng" dirty="0" err="1">
                <a:latin typeface="+mj-lt"/>
              </a:rPr>
              <a:t>法律服务</a:t>
            </a:r>
            <a:endParaRPr lang="en-US" sz="1400" dirty="0">
              <a:latin typeface="+mj-lt"/>
            </a:endParaRPr>
          </a:p>
        </p:txBody>
      </p:sp>
      <p:sp>
        <p:nvSpPr>
          <p:cNvPr id="2052" name="TextBox 2051">
            <a:extLst>
              <a:ext uri="{FF2B5EF4-FFF2-40B4-BE49-F238E27FC236}">
                <a16:creationId xmlns:a16="http://schemas.microsoft.com/office/drawing/2014/main" id="{D4481790-C0F4-DFEF-96E9-A06BE16299AA}"/>
              </a:ext>
            </a:extLst>
          </p:cNvPr>
          <p:cNvSpPr txBox="1"/>
          <p:nvPr/>
        </p:nvSpPr>
        <p:spPr>
          <a:xfrm>
            <a:off x="363482" y="5029587"/>
            <a:ext cx="3312037" cy="317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eaLnBrk="0" hangingPunct="0">
              <a:spcBef>
                <a:spcPts val="70"/>
              </a:spcBef>
            </a:pPr>
            <a:r>
              <a:rPr lang="en-US" sz="1400" dirty="0">
                <a:latin typeface="+mj-lt"/>
                <a:ea typeface="Times New Roman" panose="02020603050405020304" pitchFamily="18" charset="0"/>
                <a:cs typeface="Helvetica Neue"/>
              </a:rPr>
              <a:t>- aetheredge@lcdphila.org</a:t>
            </a:r>
            <a:endParaRPr lang="en-US" sz="1400" dirty="0"/>
          </a:p>
        </p:txBody>
      </p:sp>
      <p:sp>
        <p:nvSpPr>
          <p:cNvPr id="2054" name="TextBox 2053">
            <a:extLst>
              <a:ext uri="{FF2B5EF4-FFF2-40B4-BE49-F238E27FC236}">
                <a16:creationId xmlns:a16="http://schemas.microsoft.com/office/drawing/2014/main" id="{EA6B8526-893F-DCAA-FF92-6D2014D5CD28}"/>
              </a:ext>
            </a:extLst>
          </p:cNvPr>
          <p:cNvSpPr txBox="1"/>
          <p:nvPr/>
        </p:nvSpPr>
        <p:spPr>
          <a:xfrm>
            <a:off x="339266" y="4769312"/>
            <a:ext cx="3883421" cy="31732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1400" dirty="0">
                <a:latin typeface="+mj-lt"/>
              </a:rPr>
              <a:t>有关房东/租户问题，请致电或发送电子邮件：</a:t>
            </a:r>
            <a:endParaRPr lang="en-US" sz="1400" dirty="0">
              <a:latin typeface="+mj-lt"/>
              <a:cs typeface="Calibri"/>
            </a:endParaRPr>
          </a:p>
        </p:txBody>
      </p:sp>
      <p:sp>
        <p:nvSpPr>
          <p:cNvPr id="2055" name="TextBox 2054">
            <a:extLst>
              <a:ext uri="{FF2B5EF4-FFF2-40B4-BE49-F238E27FC236}">
                <a16:creationId xmlns:a16="http://schemas.microsoft.com/office/drawing/2014/main" id="{6F5B1D53-FE05-E983-DFB2-EB0753432F9A}"/>
              </a:ext>
            </a:extLst>
          </p:cNvPr>
          <p:cNvSpPr txBox="1"/>
          <p:nvPr/>
        </p:nvSpPr>
        <p:spPr>
          <a:xfrm>
            <a:off x="315947" y="5279139"/>
            <a:ext cx="2189383" cy="317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+mj-lt"/>
                <a:ea typeface="Times New Roman" panose="02020603050405020304" pitchFamily="18" charset="0"/>
                <a:cs typeface="Helvetica Neue"/>
              </a:rPr>
              <a:t> - 215-427-5343 </a:t>
            </a:r>
            <a:endParaRPr lang="en-US" sz="1400" dirty="0">
              <a:latin typeface="+mj-lt"/>
            </a:endParaRPr>
          </a:p>
        </p:txBody>
      </p:sp>
      <p:sp>
        <p:nvSpPr>
          <p:cNvPr id="2056" name="Rectangle: Diagonal Corners Rounded 2055">
            <a:extLst>
              <a:ext uri="{FF2B5EF4-FFF2-40B4-BE49-F238E27FC236}">
                <a16:creationId xmlns:a16="http://schemas.microsoft.com/office/drawing/2014/main" id="{736D371B-C471-6321-FBC4-E3BF9B562D0C}"/>
              </a:ext>
            </a:extLst>
          </p:cNvPr>
          <p:cNvSpPr/>
          <p:nvPr/>
        </p:nvSpPr>
        <p:spPr>
          <a:xfrm>
            <a:off x="235320" y="4316939"/>
            <a:ext cx="3761065" cy="1689925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Rectangle 2057">
            <a:extLst>
              <a:ext uri="{FF2B5EF4-FFF2-40B4-BE49-F238E27FC236}">
                <a16:creationId xmlns:a16="http://schemas.microsoft.com/office/drawing/2014/main" id="{90BF960B-9E12-11F6-D9CC-AE16EEC9AC00}"/>
              </a:ext>
            </a:extLst>
          </p:cNvPr>
          <p:cNvSpPr/>
          <p:nvPr/>
        </p:nvSpPr>
        <p:spPr>
          <a:xfrm>
            <a:off x="4344902" y="5436277"/>
            <a:ext cx="3263939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+mj-lt"/>
              </a:rPr>
              <a:t>免费提供有关教育、心理健康、住房、移民等方面的信息！  </a:t>
            </a:r>
            <a:endParaRPr lang="en-US" sz="1400" b="1" dirty="0">
              <a:solidFill>
                <a:prstClr val="black"/>
              </a:solidFill>
              <a:latin typeface="+mj-lt"/>
              <a:ea typeface="Calibri Light"/>
              <a:cs typeface="Calibri Light"/>
            </a:endParaRPr>
          </a:p>
        </p:txBody>
      </p:sp>
      <p:pic>
        <p:nvPicPr>
          <p:cNvPr id="2065" name="Picture 2064">
            <a:extLst>
              <a:ext uri="{FF2B5EF4-FFF2-40B4-BE49-F238E27FC236}">
                <a16:creationId xmlns:a16="http://schemas.microsoft.com/office/drawing/2014/main" id="{B0D556A6-75BC-5628-F48D-697956E3BB5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l="7091" t="12167" r="8223" b="12614"/>
          <a:stretch/>
        </p:blipFill>
        <p:spPr>
          <a:xfrm>
            <a:off x="4404027" y="4360965"/>
            <a:ext cx="1278284" cy="1068187"/>
          </a:xfrm>
          <a:prstGeom prst="rect">
            <a:avLst/>
          </a:prstGeom>
        </p:spPr>
      </p:pic>
      <p:sp>
        <p:nvSpPr>
          <p:cNvPr id="2066" name="Rectangle: Diagonal Corners Rounded 2065">
            <a:extLst>
              <a:ext uri="{FF2B5EF4-FFF2-40B4-BE49-F238E27FC236}">
                <a16:creationId xmlns:a16="http://schemas.microsoft.com/office/drawing/2014/main" id="{A4CC8D32-0DC7-FAE1-4636-A2815AAC0448}"/>
              </a:ext>
            </a:extLst>
          </p:cNvPr>
          <p:cNvSpPr/>
          <p:nvPr/>
        </p:nvSpPr>
        <p:spPr>
          <a:xfrm>
            <a:off x="4249800" y="4311292"/>
            <a:ext cx="3359041" cy="1704059"/>
          </a:xfrm>
          <a:prstGeom prst="round2DiagRect">
            <a:avLst/>
          </a:prstGeom>
          <a:noFill/>
          <a:ln w="2857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70" name="Group 2069">
            <a:extLst>
              <a:ext uri="{FF2B5EF4-FFF2-40B4-BE49-F238E27FC236}">
                <a16:creationId xmlns:a16="http://schemas.microsoft.com/office/drawing/2014/main" id="{024F895A-ED28-E15D-A3FA-286940BE0B15}"/>
              </a:ext>
            </a:extLst>
          </p:cNvPr>
          <p:cNvGrpSpPr/>
          <p:nvPr/>
        </p:nvGrpSpPr>
        <p:grpSpPr>
          <a:xfrm>
            <a:off x="8443287" y="4977942"/>
            <a:ext cx="7633304" cy="1381157"/>
            <a:chOff x="105489" y="4154266"/>
            <a:chExt cx="7633304" cy="1381157"/>
          </a:xfrm>
        </p:grpSpPr>
        <p:grpSp>
          <p:nvGrpSpPr>
            <p:cNvPr id="2071" name="Group 2070">
              <a:extLst>
                <a:ext uri="{FF2B5EF4-FFF2-40B4-BE49-F238E27FC236}">
                  <a16:creationId xmlns:a16="http://schemas.microsoft.com/office/drawing/2014/main" id="{C0CB6108-7811-553B-3C34-46DA98748791}"/>
                </a:ext>
              </a:extLst>
            </p:cNvPr>
            <p:cNvGrpSpPr/>
            <p:nvPr/>
          </p:nvGrpSpPr>
          <p:grpSpPr>
            <a:xfrm>
              <a:off x="105489" y="4154266"/>
              <a:ext cx="6613212" cy="1381157"/>
              <a:chOff x="357073" y="5201541"/>
              <a:chExt cx="6613212" cy="1381157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2449CFE8-51E7-40DD-4C5E-AFE151FA3CF5}"/>
                  </a:ext>
                </a:extLst>
              </p:cNvPr>
              <p:cNvGrpSpPr/>
              <p:nvPr/>
            </p:nvGrpSpPr>
            <p:grpSpPr>
              <a:xfrm>
                <a:off x="357073" y="5201541"/>
                <a:ext cx="950451" cy="1204508"/>
                <a:chOff x="357073" y="5201541"/>
                <a:chExt cx="950451" cy="1204508"/>
              </a:xfrm>
            </p:grpSpPr>
            <p:pic>
              <p:nvPicPr>
                <p:cNvPr id="87" name="Picture 11">
                  <a:extLst>
                    <a:ext uri="{FF2B5EF4-FFF2-40B4-BE49-F238E27FC236}">
                      <a16:creationId xmlns:a16="http://schemas.microsoft.com/office/drawing/2014/main" id="{DF25A679-F8C9-1BEE-7D2A-24B6B0680AD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4549" t="10542" r="14473" b="29596"/>
                <a:stretch/>
              </p:blipFill>
              <p:spPr bwMode="auto">
                <a:xfrm>
                  <a:off x="357073" y="5201541"/>
                  <a:ext cx="950451" cy="914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277D7D06-5C5C-16EF-D54E-C627E7D1E31B}"/>
                    </a:ext>
                  </a:extLst>
                </p:cNvPr>
                <p:cNvSpPr/>
                <p:nvPr/>
              </p:nvSpPr>
              <p:spPr>
                <a:xfrm>
                  <a:off x="515834" y="6098272"/>
                  <a:ext cx="632929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Lucida Sans Unicode" panose="020B0602030504020204" pitchFamily="34" charset="0"/>
                    </a:rPr>
                    <a:t>食品 </a:t>
                  </a:r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EC965929-1020-D0E3-56D5-5B8093ABDA09}"/>
                  </a:ext>
                </a:extLst>
              </p:cNvPr>
              <p:cNvGrpSpPr/>
              <p:nvPr/>
            </p:nvGrpSpPr>
            <p:grpSpPr>
              <a:xfrm>
                <a:off x="2611322" y="5201541"/>
                <a:ext cx="1048793" cy="1221706"/>
                <a:chOff x="2998241" y="3806460"/>
                <a:chExt cx="1048793" cy="1221706"/>
              </a:xfrm>
            </p:grpSpPr>
            <p:pic>
              <p:nvPicPr>
                <p:cNvPr id="85" name="Picture 10">
                  <a:extLst>
                    <a:ext uri="{FF2B5EF4-FFF2-40B4-BE49-F238E27FC236}">
                      <a16:creationId xmlns:a16="http://schemas.microsoft.com/office/drawing/2014/main" id="{BF0B4762-F4F9-BE43-7FB5-2BF7B3C0BD8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3519" t="9320" r="10678" b="28914"/>
                <a:stretch/>
              </p:blipFill>
              <p:spPr bwMode="auto">
                <a:xfrm>
                  <a:off x="2998241" y="3806460"/>
                  <a:ext cx="1048793" cy="9144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6" name="Rectangle 85">
                  <a:extLst>
                    <a:ext uri="{FF2B5EF4-FFF2-40B4-BE49-F238E27FC236}">
                      <a16:creationId xmlns:a16="http://schemas.microsoft.com/office/drawing/2014/main" id="{5720624E-A22A-FCB8-7B38-72207E4D0316}"/>
                    </a:ext>
                  </a:extLst>
                </p:cNvPr>
                <p:cNvSpPr/>
                <p:nvPr/>
              </p:nvSpPr>
              <p:spPr>
                <a:xfrm>
                  <a:off x="3139886" y="4720389"/>
                  <a:ext cx="765502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Lucida Sans Unicode" panose="020B0602030504020204" pitchFamily="34" charset="0"/>
                    </a:rPr>
                    <a:t>公用设施</a:t>
                  </a:r>
                </a:p>
              </p:txBody>
            </p:sp>
          </p:grp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BA0D9E8F-C14B-D60A-A8F4-9F4B33024D08}"/>
                  </a:ext>
                </a:extLst>
              </p:cNvPr>
              <p:cNvGrpSpPr/>
              <p:nvPr/>
            </p:nvGrpSpPr>
            <p:grpSpPr>
              <a:xfrm>
                <a:off x="1364566" y="5203154"/>
                <a:ext cx="1189714" cy="1217395"/>
                <a:chOff x="1516078" y="3810436"/>
                <a:chExt cx="1189714" cy="1217395"/>
              </a:xfrm>
            </p:grpSpPr>
            <p:pic>
              <p:nvPicPr>
                <p:cNvPr id="80" name="Picture 9">
                  <a:extLst>
                    <a:ext uri="{FF2B5EF4-FFF2-40B4-BE49-F238E27FC236}">
                      <a16:creationId xmlns:a16="http://schemas.microsoft.com/office/drawing/2014/main" id="{23B6B0B0-BBE0-7DB6-5C39-BEF168CA554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11061" t="9618" r="11838" b="28586"/>
                <a:stretch/>
              </p:blipFill>
              <p:spPr bwMode="auto">
                <a:xfrm>
                  <a:off x="1579873" y="3810436"/>
                  <a:ext cx="1057525" cy="9064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2" name="Rectangle 81">
                  <a:extLst>
                    <a:ext uri="{FF2B5EF4-FFF2-40B4-BE49-F238E27FC236}">
                      <a16:creationId xmlns:a16="http://schemas.microsoft.com/office/drawing/2014/main" id="{035DAAEA-6A3C-E72C-D91D-1672A439A771}"/>
                    </a:ext>
                  </a:extLst>
                </p:cNvPr>
                <p:cNvSpPr/>
                <p:nvPr/>
              </p:nvSpPr>
              <p:spPr>
                <a:xfrm>
                  <a:off x="1516078" y="4720054"/>
                  <a:ext cx="118971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Lucida Sans Unicode" panose="020B0602030504020204" pitchFamily="34" charset="0"/>
                    </a:rPr>
                    <a:t>保险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C16874F4-824A-CFB9-201D-2CDFC634D38B}"/>
                  </a:ext>
                </a:extLst>
              </p:cNvPr>
              <p:cNvGrpSpPr/>
              <p:nvPr/>
            </p:nvGrpSpPr>
            <p:grpSpPr>
              <a:xfrm>
                <a:off x="3615557" y="5218405"/>
                <a:ext cx="1189714" cy="1204508"/>
                <a:chOff x="-3122560" y="7526452"/>
                <a:chExt cx="1189714" cy="1204508"/>
              </a:xfrm>
            </p:grpSpPr>
            <p:sp>
              <p:nvSpPr>
                <p:cNvPr id="77" name="Rectangle 76">
                  <a:extLst>
                    <a:ext uri="{FF2B5EF4-FFF2-40B4-BE49-F238E27FC236}">
                      <a16:creationId xmlns:a16="http://schemas.microsoft.com/office/drawing/2014/main" id="{05EA6FE8-43DB-3D09-6E26-55D6F3E6058F}"/>
                    </a:ext>
                  </a:extLst>
                </p:cNvPr>
                <p:cNvSpPr/>
                <p:nvPr/>
              </p:nvSpPr>
              <p:spPr>
                <a:xfrm>
                  <a:off x="-3122560" y="8423183"/>
                  <a:ext cx="1189714" cy="30777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Lucida Sans Unicode" panose="020B0602030504020204" pitchFamily="34" charset="0"/>
                    </a:rPr>
                    <a:t>青少年</a:t>
                  </a:r>
                </a:p>
              </p:txBody>
            </p:sp>
            <p:pic>
              <p:nvPicPr>
                <p:cNvPr id="78" name="Picture 77">
                  <a:extLst>
                    <a:ext uri="{FF2B5EF4-FFF2-40B4-BE49-F238E27FC236}">
                      <a16:creationId xmlns:a16="http://schemas.microsoft.com/office/drawing/2014/main" id="{941B44A1-A325-8C09-2DD6-815462545A2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-2962686" y="7526452"/>
                  <a:ext cx="920274" cy="914400"/>
                </a:xfrm>
                <a:prstGeom prst="rect">
                  <a:avLst/>
                </a:prstGeom>
              </p:spPr>
            </p:pic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2278AAFE-80F1-21B9-DF64-212455D89238}"/>
                  </a:ext>
                </a:extLst>
              </p:cNvPr>
              <p:cNvGrpSpPr/>
              <p:nvPr/>
            </p:nvGrpSpPr>
            <p:grpSpPr>
              <a:xfrm>
                <a:off x="4608313" y="5205316"/>
                <a:ext cx="1438749" cy="1377382"/>
                <a:chOff x="4961546" y="3769254"/>
                <a:chExt cx="1438749" cy="1377382"/>
              </a:xfrm>
            </p:grpSpPr>
            <p:pic>
              <p:nvPicPr>
                <p:cNvPr id="75" name="Picture 74">
                  <a:extLst>
                    <a:ext uri="{FF2B5EF4-FFF2-40B4-BE49-F238E27FC236}">
                      <a16:creationId xmlns:a16="http://schemas.microsoft.com/office/drawing/2014/main" id="{C41BCD39-1F43-DBF8-85AE-3A759F2678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221108" y="3769254"/>
                  <a:ext cx="919625" cy="914400"/>
                </a:xfrm>
                <a:prstGeom prst="rect">
                  <a:avLst/>
                </a:prstGeom>
              </p:spPr>
            </p:pic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1A9E4D26-CB9B-8E23-A117-86127A882C81}"/>
                    </a:ext>
                  </a:extLst>
                </p:cNvPr>
                <p:cNvSpPr txBox="1"/>
                <p:nvPr/>
              </p:nvSpPr>
              <p:spPr>
                <a:xfrm>
                  <a:off x="4961546" y="4623416"/>
                  <a:ext cx="1438749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Calibri"/>
                    </a:rPr>
                    <a:t>就业/ </a:t>
                  </a:r>
                </a:p>
                <a:p>
                  <a:pPr algn="ctr"/>
                  <a:r>
                    <a:rPr lang="en-US" sz="1400">
                      <a:latin typeface="+mj-lt"/>
                      <a:cs typeface="Calibri"/>
                    </a:rPr>
                    <a:t>职业培训</a:t>
                  </a:r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23588517-111D-921A-693C-DEF8C3707B34}"/>
                  </a:ext>
                </a:extLst>
              </p:cNvPr>
              <p:cNvGrpSpPr/>
              <p:nvPr/>
            </p:nvGrpSpPr>
            <p:grpSpPr>
              <a:xfrm>
                <a:off x="5799303" y="5218405"/>
                <a:ext cx="1170982" cy="1243434"/>
                <a:chOff x="6473916" y="3823324"/>
                <a:chExt cx="1170982" cy="1243434"/>
              </a:xfrm>
            </p:grpSpPr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C45C7F9E-E05D-D427-53ED-3F07D674A48A}"/>
                    </a:ext>
                  </a:extLst>
                </p:cNvPr>
                <p:cNvSpPr txBox="1"/>
                <p:nvPr/>
              </p:nvSpPr>
              <p:spPr>
                <a:xfrm>
                  <a:off x="6473916" y="4758981"/>
                  <a:ext cx="1170982" cy="307777"/>
                </a:xfrm>
                <a:prstGeom prst="rect">
                  <a:avLst/>
                </a:prstGeom>
                <a:noFill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1400">
                      <a:latin typeface="+mj-lt"/>
                      <a:cs typeface="Calibri"/>
                    </a:rPr>
                    <a:t>税收/福利</a:t>
                  </a:r>
                </a:p>
              </p:txBody>
            </p:sp>
            <p:pic>
              <p:nvPicPr>
                <p:cNvPr id="74" name="Picture 73">
                  <a:extLst>
                    <a:ext uri="{FF2B5EF4-FFF2-40B4-BE49-F238E27FC236}">
                      <a16:creationId xmlns:a16="http://schemas.microsoft.com/office/drawing/2014/main" id="{77E3E3B8-7A41-4B04-62D5-046F2DDA88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612539" y="3823324"/>
                  <a:ext cx="893736" cy="914400"/>
                </a:xfrm>
                <a:prstGeom prst="rect">
                  <a:avLst/>
                </a:prstGeom>
              </p:spPr>
            </p:pic>
          </p:grpSp>
        </p:grpSp>
        <p:pic>
          <p:nvPicPr>
            <p:cNvPr id="2073" name="Picture 2072">
              <a:extLst>
                <a:ext uri="{FF2B5EF4-FFF2-40B4-BE49-F238E27FC236}">
                  <a16:creationId xmlns:a16="http://schemas.microsoft.com/office/drawing/2014/main" id="{616ED510-6CD6-5262-1B87-933AEFA7D6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6698745" y="4165819"/>
              <a:ext cx="909114" cy="914400"/>
            </a:xfrm>
            <a:prstGeom prst="rect">
              <a:avLst/>
            </a:prstGeom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3B40CF9-A748-130A-2FFC-960FE40BA1D2}"/>
                </a:ext>
              </a:extLst>
            </p:cNvPr>
            <p:cNvSpPr txBox="1"/>
            <p:nvPr/>
          </p:nvSpPr>
          <p:spPr>
            <a:xfrm>
              <a:off x="6567811" y="5068322"/>
              <a:ext cx="1170982" cy="30777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>
                  <a:latin typeface="+mj-lt"/>
                  <a:cs typeface="Calibri"/>
                </a:rPr>
                <a:t>住房</a:t>
              </a:r>
            </a:p>
          </p:txBody>
        </p:sp>
      </p:grpSp>
      <p:pic>
        <p:nvPicPr>
          <p:cNvPr id="92" name="Picture 91">
            <a:extLst>
              <a:ext uri="{FF2B5EF4-FFF2-40B4-BE49-F238E27FC236}">
                <a16:creationId xmlns:a16="http://schemas.microsoft.com/office/drawing/2014/main" id="{F87FF060-E3D8-649D-BB37-BF7AD4DD91A8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67524" y="4423492"/>
            <a:ext cx="996829" cy="1002957"/>
          </a:xfrm>
          <a:prstGeom prst="rect">
            <a:avLst/>
          </a:prstGeom>
        </p:spPr>
      </p:pic>
      <p:sp>
        <p:nvSpPr>
          <p:cNvPr id="96" name="TextBox 95">
            <a:extLst>
              <a:ext uri="{FF2B5EF4-FFF2-40B4-BE49-F238E27FC236}">
                <a16:creationId xmlns:a16="http://schemas.microsoft.com/office/drawing/2014/main" id="{DAB590FD-86C8-4F1C-8B8B-3E0B0F94439A}"/>
              </a:ext>
            </a:extLst>
          </p:cNvPr>
          <p:cNvSpPr txBox="1"/>
          <p:nvPr/>
        </p:nvSpPr>
        <p:spPr>
          <a:xfrm>
            <a:off x="988495" y="138031"/>
            <a:ext cx="61105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u="sng" dirty="0" err="1">
                <a:latin typeface="+mj-lt"/>
                <a:cs typeface="Segoe UI"/>
              </a:rPr>
              <a:t>新生儿</a:t>
            </a:r>
            <a:r>
              <a:rPr lang="en-US" sz="1800" b="1" u="sng" dirty="0">
                <a:latin typeface="+mj-lt"/>
                <a:cs typeface="Segoe UI"/>
              </a:rPr>
              <a:t> / </a:t>
            </a:r>
            <a:r>
              <a:rPr lang="en-US" sz="1800" b="1" u="sng" dirty="0" err="1">
                <a:latin typeface="+mj-lt"/>
                <a:cs typeface="Segoe UI"/>
              </a:rPr>
              <a:t>婴儿资源</a:t>
            </a:r>
            <a:endParaRPr lang="en-US" sz="1800" b="1" u="sng" dirty="0">
              <a:latin typeface="+mj-lt"/>
              <a:ea typeface="Calibri Light"/>
              <a:cs typeface="Segoe UI"/>
            </a:endParaRPr>
          </a:p>
        </p:txBody>
      </p:sp>
      <p:pic>
        <p:nvPicPr>
          <p:cNvPr id="97" name="Picture 10" descr="Qr code&#10;&#10;Description automatically generated">
            <a:extLst>
              <a:ext uri="{FF2B5EF4-FFF2-40B4-BE49-F238E27FC236}">
                <a16:creationId xmlns:a16="http://schemas.microsoft.com/office/drawing/2014/main" id="{9A00B2A9-B0EF-4CFD-95E5-D5446C1E18B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74013" y="907378"/>
            <a:ext cx="949327" cy="896739"/>
          </a:xfrm>
          <a:prstGeom prst="rect">
            <a:avLst/>
          </a:prstGeom>
        </p:spPr>
      </p:pic>
      <p:sp>
        <p:nvSpPr>
          <p:cNvPr id="98" name="TextBox 97">
            <a:extLst>
              <a:ext uri="{FF2B5EF4-FFF2-40B4-BE49-F238E27FC236}">
                <a16:creationId xmlns:a16="http://schemas.microsoft.com/office/drawing/2014/main" id="{9C4DA4DF-54D1-4424-B78D-1234CF2102F6}"/>
              </a:ext>
            </a:extLst>
          </p:cNvPr>
          <p:cNvSpPr txBox="1"/>
          <p:nvPr/>
        </p:nvSpPr>
        <p:spPr>
          <a:xfrm>
            <a:off x="480578" y="396267"/>
            <a:ext cx="2399419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u="sng" dirty="0">
                <a:solidFill>
                  <a:srgbClr val="333333"/>
                </a:solidFill>
                <a:latin typeface="Calibri Light"/>
                <a:ea typeface="+mn-lt"/>
                <a:cs typeface="+mn-lt"/>
              </a:rPr>
              <a:t>PhillyLovesFamilies.com</a:t>
            </a:r>
            <a:endParaRPr lang="en-US" sz="1600" b="1" u="sng" dirty="0">
              <a:latin typeface="Calibri Light"/>
              <a:ea typeface="+mn-lt"/>
              <a:cs typeface="Calibri Light"/>
            </a:endParaRPr>
          </a:p>
          <a:p>
            <a:r>
              <a:rPr lang="en-US" sz="1600" dirty="0">
                <a:latin typeface="Calibri Light"/>
                <a:ea typeface="Calibri Light"/>
                <a:cs typeface="Calibri Light"/>
              </a:rPr>
              <a:t>从怀孕到学前教育</a:t>
            </a:r>
            <a:endParaRPr lang="en-US" sz="1600" dirty="0">
              <a:latin typeface="Calibri Light"/>
              <a:ea typeface="Roboto"/>
              <a:cs typeface="Calibri Light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B546B88-B90F-4697-AFF7-1B7DC61B3985}"/>
              </a:ext>
            </a:extLst>
          </p:cNvPr>
          <p:cNvCxnSpPr>
            <a:cxnSpLocks/>
          </p:cNvCxnSpPr>
          <p:nvPr/>
        </p:nvCxnSpPr>
        <p:spPr>
          <a:xfrm>
            <a:off x="2810245" y="657784"/>
            <a:ext cx="0" cy="11015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E63FADE5-24FC-5BBD-CEC6-C59DABCB0A4F}"/>
              </a:ext>
            </a:extLst>
          </p:cNvPr>
          <p:cNvSpPr txBox="1"/>
          <p:nvPr/>
        </p:nvSpPr>
        <p:spPr>
          <a:xfrm>
            <a:off x="2879997" y="392396"/>
            <a:ext cx="239941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solidFill>
                  <a:srgbClr val="333333"/>
                </a:solidFill>
                <a:latin typeface="Calibri Light"/>
                <a:ea typeface="+mn-lt"/>
                <a:cs typeface="+mn-lt"/>
              </a:rPr>
              <a:t>尿布</a:t>
            </a:r>
            <a:r>
              <a:rPr lang="en-US" sz="1400" b="1" u="sng" dirty="0">
                <a:solidFill>
                  <a:srgbClr val="333333"/>
                </a:solidFill>
                <a:latin typeface="Calibri Light"/>
                <a:ea typeface="+mn-lt"/>
                <a:cs typeface="+mn-lt"/>
              </a:rPr>
              <a:t>银行</a:t>
            </a:r>
            <a:endParaRPr lang="en-US" sz="1400" b="1" u="sng" dirty="0">
              <a:latin typeface="Calibri Light"/>
              <a:ea typeface="+mn-lt"/>
              <a:cs typeface="Calibri Light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70122DC-FEE3-7B05-3C83-2264605797C7}"/>
              </a:ext>
            </a:extLst>
          </p:cNvPr>
          <p:cNvSpPr txBox="1"/>
          <p:nvPr/>
        </p:nvSpPr>
        <p:spPr>
          <a:xfrm>
            <a:off x="5267892" y="369605"/>
            <a:ext cx="2399419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solidFill>
                  <a:srgbClr val="333333"/>
                </a:solidFill>
                <a:latin typeface="Calibri Light"/>
                <a:ea typeface="+mn-lt"/>
                <a:cs typeface="+mn-lt"/>
              </a:rPr>
              <a:t>育儿资源</a:t>
            </a:r>
            <a:endParaRPr lang="en-US" sz="1600" b="1" u="sng" dirty="0">
              <a:latin typeface="Calibri Light"/>
              <a:ea typeface="+mn-lt"/>
              <a:cs typeface="Calibri Light"/>
            </a:endParaRPr>
          </a:p>
        </p:txBody>
      </p:sp>
      <p:pic>
        <p:nvPicPr>
          <p:cNvPr id="118" name="Graphic 117" descr="Nappy outline">
            <a:extLst>
              <a:ext uri="{FF2B5EF4-FFF2-40B4-BE49-F238E27FC236}">
                <a16:creationId xmlns:a16="http://schemas.microsoft.com/office/drawing/2014/main" id="{A0EC4433-4759-E23F-E60E-14D46E0228C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130266" y="934876"/>
            <a:ext cx="914400" cy="914400"/>
          </a:xfrm>
          <a:prstGeom prst="rect">
            <a:avLst/>
          </a:prstGeom>
        </p:spPr>
      </p:pic>
      <p:pic>
        <p:nvPicPr>
          <p:cNvPr id="120" name="Graphic 119" descr="Man with baby outline">
            <a:extLst>
              <a:ext uri="{FF2B5EF4-FFF2-40B4-BE49-F238E27FC236}">
                <a16:creationId xmlns:a16="http://schemas.microsoft.com/office/drawing/2014/main" id="{01ED9618-4DDB-4F39-B248-07F2F6FD9EB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509044" y="918820"/>
            <a:ext cx="914400" cy="914400"/>
          </a:xfrm>
          <a:prstGeom prst="rect">
            <a:avLst/>
          </a:prstGeom>
        </p:spPr>
      </p:pic>
      <p:pic>
        <p:nvPicPr>
          <p:cNvPr id="122" name="Graphic 121" descr="Children outline">
            <a:extLst>
              <a:ext uri="{FF2B5EF4-FFF2-40B4-BE49-F238E27FC236}">
                <a16:creationId xmlns:a16="http://schemas.microsoft.com/office/drawing/2014/main" id="{F6BAFE31-7C5E-D321-142C-1528ACB51B3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33357" y="831556"/>
            <a:ext cx="1098182" cy="1098182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0EB62E55-7C8F-679C-FC87-ADFDF698D9C2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42998" y="915204"/>
            <a:ext cx="922920" cy="922920"/>
          </a:xfrm>
          <a:prstGeom prst="rect">
            <a:avLst/>
          </a:prstGeom>
        </p:spPr>
      </p:pic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72DC6430-C89A-7906-2B43-DFB1E7FFCB03}"/>
              </a:ext>
            </a:extLst>
          </p:cNvPr>
          <p:cNvCxnSpPr>
            <a:cxnSpLocks/>
          </p:cNvCxnSpPr>
          <p:nvPr/>
        </p:nvCxnSpPr>
        <p:spPr>
          <a:xfrm>
            <a:off x="5354971" y="657784"/>
            <a:ext cx="0" cy="11015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4" name="Graphic 1023" descr="Cheers with solid fill">
            <a:extLst>
              <a:ext uri="{FF2B5EF4-FFF2-40B4-BE49-F238E27FC236}">
                <a16:creationId xmlns:a16="http://schemas.microsoft.com/office/drawing/2014/main" id="{3A59AA82-3E02-E3EF-1D96-FCF08BCDE7F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07676" y="7593067"/>
            <a:ext cx="914400" cy="914400"/>
          </a:xfrm>
          <a:prstGeom prst="rect">
            <a:avLst/>
          </a:prstGeom>
        </p:spPr>
      </p:pic>
      <p:sp>
        <p:nvSpPr>
          <p:cNvPr id="1028" name="TextBox 1027">
            <a:extLst>
              <a:ext uri="{FF2B5EF4-FFF2-40B4-BE49-F238E27FC236}">
                <a16:creationId xmlns:a16="http://schemas.microsoft.com/office/drawing/2014/main" id="{2CA28DC8-FE5B-3564-E19A-B7FDEDEA5925}"/>
              </a:ext>
            </a:extLst>
          </p:cNvPr>
          <p:cNvSpPr txBox="1"/>
          <p:nvPr/>
        </p:nvSpPr>
        <p:spPr>
          <a:xfrm>
            <a:off x="2653436" y="9375288"/>
            <a:ext cx="1945813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b="1" dirty="0">
                <a:latin typeface="+mj-lt"/>
              </a:rPr>
              <a:t>myphillypark.org</a:t>
            </a:r>
          </a:p>
        </p:txBody>
      </p:sp>
      <p:sp>
        <p:nvSpPr>
          <p:cNvPr id="1030" name="Rectangle 1029">
            <a:extLst>
              <a:ext uri="{FF2B5EF4-FFF2-40B4-BE49-F238E27FC236}">
                <a16:creationId xmlns:a16="http://schemas.microsoft.com/office/drawing/2014/main" id="{A43984DE-1773-9CBC-4CAE-1B71223669AC}"/>
              </a:ext>
            </a:extLst>
          </p:cNvPr>
          <p:cNvSpPr/>
          <p:nvPr/>
        </p:nvSpPr>
        <p:spPr>
          <a:xfrm>
            <a:off x="2153976" y="9227963"/>
            <a:ext cx="1764405" cy="5870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Graphic 1031" descr="Playground outline">
            <a:extLst>
              <a:ext uri="{FF2B5EF4-FFF2-40B4-BE49-F238E27FC236}">
                <a16:creationId xmlns:a16="http://schemas.microsoft.com/office/drawing/2014/main" id="{438D0899-D136-4231-7068-1B98BA5D9AEE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2230038" y="9227963"/>
            <a:ext cx="562090" cy="562090"/>
          </a:xfrm>
          <a:prstGeom prst="rect">
            <a:avLst/>
          </a:prstGeom>
        </p:spPr>
      </p:pic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B1A88209-6157-A8E8-5E02-524190EDA0BA}"/>
              </a:ext>
            </a:extLst>
          </p:cNvPr>
          <p:cNvCxnSpPr/>
          <p:nvPr/>
        </p:nvCxnSpPr>
        <p:spPr>
          <a:xfrm>
            <a:off x="274398" y="6115108"/>
            <a:ext cx="7223602" cy="14651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9F35886-2F59-07F8-0459-6D8AE0092B10}"/>
              </a:ext>
            </a:extLst>
          </p:cNvPr>
          <p:cNvCxnSpPr>
            <a:cxnSpLocks/>
          </p:cNvCxnSpPr>
          <p:nvPr/>
        </p:nvCxnSpPr>
        <p:spPr>
          <a:xfrm>
            <a:off x="274563" y="4152510"/>
            <a:ext cx="7223602" cy="14651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CA9967F-AE97-0D19-78B6-54C9DBCE1172}"/>
              </a:ext>
            </a:extLst>
          </p:cNvPr>
          <p:cNvCxnSpPr>
            <a:cxnSpLocks/>
          </p:cNvCxnSpPr>
          <p:nvPr/>
        </p:nvCxnSpPr>
        <p:spPr>
          <a:xfrm>
            <a:off x="274729" y="1966753"/>
            <a:ext cx="7223602" cy="14651"/>
          </a:xfrm>
          <a:prstGeom prst="straightConnector1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E2C1EC4-265E-2C17-B1CC-74A7EC22384B}"/>
              </a:ext>
            </a:extLst>
          </p:cNvPr>
          <p:cNvSpPr txBox="1"/>
          <p:nvPr/>
        </p:nvSpPr>
        <p:spPr>
          <a:xfrm>
            <a:off x="2984341" y="1931726"/>
            <a:ext cx="21079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u="sng" dirty="0"/>
              <a:t>安全检查清单！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7BB0BEC-736E-803E-7F5B-C93EC41345EE}"/>
              </a:ext>
            </a:extLst>
          </p:cNvPr>
          <p:cNvGrpSpPr/>
          <p:nvPr/>
        </p:nvGrpSpPr>
        <p:grpSpPr>
          <a:xfrm>
            <a:off x="363482" y="2350864"/>
            <a:ext cx="3417209" cy="359775"/>
            <a:chOff x="363482" y="2562896"/>
            <a:chExt cx="3417209" cy="3597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AB01925-6F8A-274A-C70D-B32D5CE555FF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72BE9D8-B750-81E7-2A5A-3D65CB2DD387}"/>
                </a:ext>
              </a:extLst>
            </p:cNvPr>
            <p:cNvSpPr txBox="1"/>
            <p:nvPr/>
          </p:nvSpPr>
          <p:spPr>
            <a:xfrm>
              <a:off x="781261" y="2576640"/>
              <a:ext cx="29994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婴儿睡眠的安全场所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AC6F57A-7B83-78E7-00FC-76DAF315F8FC}"/>
              </a:ext>
            </a:extLst>
          </p:cNvPr>
          <p:cNvGrpSpPr/>
          <p:nvPr/>
        </p:nvGrpSpPr>
        <p:grpSpPr>
          <a:xfrm>
            <a:off x="363482" y="2847632"/>
            <a:ext cx="3779515" cy="359775"/>
            <a:chOff x="363482" y="2562896"/>
            <a:chExt cx="3779515" cy="35977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DC94C00-8796-0DAC-A864-EC57E76D08BB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4C6D1C5-D018-A8D3-711C-5A18FCAA5E1D}"/>
                </a:ext>
              </a:extLst>
            </p:cNvPr>
            <p:cNvSpPr txBox="1"/>
            <p:nvPr/>
          </p:nvSpPr>
          <p:spPr>
            <a:xfrm>
              <a:off x="781260" y="2576640"/>
              <a:ext cx="33617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/>
                <a:t>可以</a:t>
              </a:r>
              <a:r>
                <a:rPr lang="en-US" sz="1600" dirty="0" err="1"/>
                <a:t>使用到</a:t>
              </a:r>
              <a:r>
                <a:rPr lang="en-US" sz="1600" dirty="0"/>
                <a:t> 2 岁 </a:t>
              </a:r>
              <a:r>
                <a:rPr lang="zh-CN" altLang="en-US" sz="1600" dirty="0"/>
                <a:t>的</a:t>
              </a:r>
              <a:r>
                <a:rPr lang="en-US" sz="1600" dirty="0" err="1"/>
                <a:t>后向式汽车座椅</a:t>
              </a:r>
              <a:endParaRPr lang="en-US" sz="16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0768AE-F926-73A4-D948-46DD187A6FAD}"/>
              </a:ext>
            </a:extLst>
          </p:cNvPr>
          <p:cNvGrpSpPr/>
          <p:nvPr/>
        </p:nvGrpSpPr>
        <p:grpSpPr>
          <a:xfrm>
            <a:off x="363482" y="3331555"/>
            <a:ext cx="3859205" cy="359775"/>
            <a:chOff x="363482" y="2562896"/>
            <a:chExt cx="3859205" cy="359775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BC2C6-88B0-C716-146D-9585AB617440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DC7C592-AC77-6531-2573-5DD31127624C}"/>
                </a:ext>
              </a:extLst>
            </p:cNvPr>
            <p:cNvSpPr txBox="1"/>
            <p:nvPr/>
          </p:nvSpPr>
          <p:spPr>
            <a:xfrm>
              <a:off x="781261" y="2576640"/>
              <a:ext cx="34414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烟雾和一氧化碳探测器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E2350B1-DB82-E600-FE07-FB911F369F55}"/>
              </a:ext>
            </a:extLst>
          </p:cNvPr>
          <p:cNvGrpSpPr/>
          <p:nvPr/>
        </p:nvGrpSpPr>
        <p:grpSpPr>
          <a:xfrm>
            <a:off x="4344902" y="2345543"/>
            <a:ext cx="3417209" cy="359775"/>
            <a:chOff x="363482" y="2562896"/>
            <a:chExt cx="3417209" cy="359775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C1A2F7-0E72-7DF3-5668-92945F8982A3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0575D86-609F-1C0B-166F-1F969774775B}"/>
                </a:ext>
              </a:extLst>
            </p:cNvPr>
            <p:cNvSpPr txBox="1"/>
            <p:nvPr/>
          </p:nvSpPr>
          <p:spPr>
            <a:xfrm>
              <a:off x="781261" y="2576640"/>
              <a:ext cx="29994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将热水器调至</a:t>
              </a:r>
              <a:r>
                <a:rPr lang="en-US" sz="1600" dirty="0"/>
                <a:t> </a:t>
              </a:r>
              <a:r>
                <a:rPr lang="zh-CN" altLang="en-US" sz="1600" dirty="0"/>
                <a:t>华氏</a:t>
              </a:r>
              <a:r>
                <a:rPr lang="en-US" sz="1600" dirty="0"/>
                <a:t>120 </a:t>
              </a:r>
              <a:r>
                <a:rPr lang="en-US" sz="1600" dirty="0">
                  <a:sym typeface="Symbol" panose="05050102010706020507" pitchFamily="18" charset="2"/>
                </a:rPr>
                <a:t></a:t>
              </a:r>
              <a:endParaRPr lang="en-US" sz="1600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24F46D5-43E1-C8F5-639F-125C7C864F31}"/>
              </a:ext>
            </a:extLst>
          </p:cNvPr>
          <p:cNvGrpSpPr/>
          <p:nvPr/>
        </p:nvGrpSpPr>
        <p:grpSpPr>
          <a:xfrm>
            <a:off x="4344902" y="2709681"/>
            <a:ext cx="3417209" cy="584775"/>
            <a:chOff x="363482" y="2431845"/>
            <a:chExt cx="3417209" cy="58477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28FE2C9-9E4D-9B08-D3E2-C0301A0B22A7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B89C40-7393-1662-6071-630001199DB2}"/>
                </a:ext>
              </a:extLst>
            </p:cNvPr>
            <p:cNvSpPr txBox="1"/>
            <p:nvPr/>
          </p:nvSpPr>
          <p:spPr>
            <a:xfrm>
              <a:off x="781261" y="2431845"/>
              <a:ext cx="299943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在洗澡时和换尿布时亲自动手护理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719E12F-C81B-ECD3-13E4-077284CDF6B6}"/>
              </a:ext>
            </a:extLst>
          </p:cNvPr>
          <p:cNvGrpSpPr/>
          <p:nvPr/>
        </p:nvGrpSpPr>
        <p:grpSpPr>
          <a:xfrm>
            <a:off x="4350260" y="3319305"/>
            <a:ext cx="3417209" cy="359775"/>
            <a:chOff x="363482" y="2562896"/>
            <a:chExt cx="3417209" cy="35977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F98919A-C2C9-44C6-D5E6-56B26CCB7CB6}"/>
                </a:ext>
              </a:extLst>
            </p:cNvPr>
            <p:cNvSpPr/>
            <p:nvPr/>
          </p:nvSpPr>
          <p:spPr>
            <a:xfrm>
              <a:off x="363482" y="2562896"/>
              <a:ext cx="359775" cy="35977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CBE38F4-D458-15D3-DBA7-00C16EC0AF43}"/>
                </a:ext>
              </a:extLst>
            </p:cNvPr>
            <p:cNvSpPr txBox="1"/>
            <p:nvPr/>
          </p:nvSpPr>
          <p:spPr>
            <a:xfrm>
              <a:off x="781261" y="2576640"/>
              <a:ext cx="299943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存放所有未上膛并上锁的枪支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BFB1E4B3-A820-CFCF-7D43-978BDDDF8940}"/>
              </a:ext>
            </a:extLst>
          </p:cNvPr>
          <p:cNvSpPr txBox="1"/>
          <p:nvPr/>
        </p:nvSpPr>
        <p:spPr>
          <a:xfrm>
            <a:off x="554665" y="3843130"/>
            <a:ext cx="6709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如果您有任何疑问或需要</a:t>
            </a:r>
            <a:r>
              <a:rPr lang="zh-CN" altLang="en-US" sz="1400" i="1" dirty="0"/>
              <a:t>任何</a:t>
            </a:r>
            <a:r>
              <a:rPr lang="en-US" sz="1400" i="1" dirty="0" err="1"/>
              <a:t>上述物品，请告知我们的团队</a:t>
            </a:r>
            <a:endParaRPr lang="en-US" sz="1400" i="1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FE56E9D9-F60D-C238-B68C-7F5CFE39A4B8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143539" y="5300774"/>
            <a:ext cx="1785395" cy="68081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4C5F1F5-A2F3-DB8F-43B6-6275C80E5F7D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13687" y="7646174"/>
            <a:ext cx="1219306" cy="6172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69E2172-A040-93AA-8F68-69473E2C0BF3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554665" y="8340233"/>
            <a:ext cx="1240946" cy="46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7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4a25c15-8812-4c32-b6e2-db00a6cd0a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748043F7B1E478D0DAB2DF931EAE9" ma:contentTypeVersion="13" ma:contentTypeDescription="Create a new document." ma:contentTypeScope="" ma:versionID="69a3b0b00d8e8f7c83d4fed688227d38">
  <xsd:schema xmlns:xsd="http://www.w3.org/2001/XMLSchema" xmlns:xs="http://www.w3.org/2001/XMLSchema" xmlns:p="http://schemas.microsoft.com/office/2006/metadata/properties" xmlns:ns3="84a25c15-8812-4c32-b6e2-db00a6cd0a3e" xmlns:ns4="360000a7-010e-48b5-9de2-8afeac9d9f96" targetNamespace="http://schemas.microsoft.com/office/2006/metadata/properties" ma:root="true" ma:fieldsID="2713ab9ad973003ad3f8d7b4438d373d" ns3:_="" ns4:_="">
    <xsd:import namespace="84a25c15-8812-4c32-b6e2-db00a6cd0a3e"/>
    <xsd:import namespace="360000a7-010e-48b5-9de2-8afeac9d9f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25c15-8812-4c32-b6e2-db00a6cd0a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0000a7-010e-48b5-9de2-8afeac9d9f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5334F7-5605-4054-820E-D15C589CB045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360000a7-010e-48b5-9de2-8afeac9d9f9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84a25c15-8812-4c32-b6e2-db00a6cd0a3e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F69D86-963A-4D75-AA17-A1CE35182138}">
  <ds:schemaRefs>
    <ds:schemaRef ds:uri="360000a7-010e-48b5-9de2-8afeac9d9f96"/>
    <ds:schemaRef ds:uri="84a25c15-8812-4c32-b6e2-db00a6cd0a3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55B9387B-7E89-48D0-84FA-CFC74D930B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2583</TotalTime>
  <Words>507</Words>
  <Application>Microsoft Office PowerPoint</Application>
  <PresentationFormat>Custom</PresentationFormat>
  <Paragraphs>82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DengXian</vt:lpstr>
      <vt:lpstr>Arial</vt:lpstr>
      <vt:lpstr>Calibri</vt:lpstr>
      <vt:lpstr>Calibri Light</vt:lpstr>
      <vt:lpstr>Castellar</vt:lpstr>
      <vt:lpstr>Wingdings</vt:lpstr>
      <vt:lpstr>Office Theme</vt:lpstr>
      <vt:lpstr>PowerPoint Presentation</vt:lpstr>
      <vt:lpstr>PowerPoint Presentation</vt:lpstr>
    </vt:vector>
  </TitlesOfParts>
  <Company>Tenet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Patel, Priya</dc:creator>
  <cp:keywords>, docId:D38D0D8847A7EECB098833A53DF22EA0</cp:keywords>
  <cp:lastModifiedBy>Gary Klosner</cp:lastModifiedBy>
  <cp:revision>155</cp:revision>
  <cp:lastPrinted>2024-09-25T15:01:52Z</cp:lastPrinted>
  <dcterms:created xsi:type="dcterms:W3CDTF">2020-09-27T12:52:25Z</dcterms:created>
  <dcterms:modified xsi:type="dcterms:W3CDTF">2024-10-14T14:10:13Z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0x010100798748043F7B1E478D0DAB2DF931EAE9</vt:lpwstr>
  </property>
</Properties>
</file>