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3CE6A4-2889-4747-BFA2-BF58D5DE40D0}" v="4" dt="2025-03-03T15:38:08.4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9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3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6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5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5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6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2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2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7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2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7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04E4A-742A-4BFB-B61D-63962F88049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2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>
            <a:extLst>
              <a:ext uri="{FF2B5EF4-FFF2-40B4-BE49-F238E27FC236}">
                <a16:creationId xmlns:a16="http://schemas.microsoft.com/office/drawing/2014/main" id="{8B61E26A-AD9C-ACED-C73C-0EBEB79FB1F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3071304" y="73578"/>
            <a:ext cx="1539673" cy="11633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2BD230-54FD-157B-5885-B0577F7AAFE4}"/>
              </a:ext>
            </a:extLst>
          </p:cNvPr>
          <p:cNvSpPr txBox="1"/>
          <p:nvPr/>
        </p:nvSpPr>
        <p:spPr>
          <a:xfrm>
            <a:off x="227993" y="128016"/>
            <a:ext cx="7316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Boletín</a:t>
            </a:r>
            <a:r>
              <a:rPr lang="en-US" sz="2400" dirty="0">
                <a:latin typeface="FrankRuehl" panose="020E0503060101010101" pitchFamily="34" charset="-79"/>
                <a:cs typeface="FrankRuehl" panose="020E0503060101010101" pitchFamily="34" charset="-79"/>
              </a:rPr>
              <a:t> </a:t>
            </a:r>
            <a:r>
              <a:rPr lang="en-US" sz="24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Informativo</a:t>
            </a:r>
            <a:r>
              <a:rPr lang="en-US" sz="2400" dirty="0">
                <a:latin typeface="FrankRuehl" panose="020E0503060101010101" pitchFamily="34" charset="-79"/>
                <a:cs typeface="FrankRuehl" panose="020E0503060101010101" pitchFamily="34" charset="-79"/>
              </a:rPr>
              <a:t> </a:t>
            </a:r>
            <a:r>
              <a:rPr lang="en-US" sz="24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sobre</a:t>
            </a:r>
            <a:r>
              <a:rPr lang="en-US" sz="2400" dirty="0">
                <a:latin typeface="FrankRuehl" panose="020E0503060101010101" pitchFamily="34" charset="-79"/>
                <a:cs typeface="FrankRuehl" panose="020E0503060101010101" pitchFamily="34" charset="-79"/>
              </a:rPr>
              <a:t> </a:t>
            </a:r>
            <a:r>
              <a:rPr lang="en-US" sz="24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Atención</a:t>
            </a:r>
            <a:r>
              <a:rPr lang="en-US" sz="2400" dirty="0">
                <a:latin typeface="FrankRuehl" panose="020E0503060101010101" pitchFamily="34" charset="-79"/>
                <a:cs typeface="FrankRuehl" panose="020E0503060101010101" pitchFamily="34" charset="-79"/>
              </a:rPr>
              <a:t> Primaria </a:t>
            </a:r>
            <a:r>
              <a:rPr lang="en-US" sz="24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Colaborativa</a:t>
            </a:r>
            <a:endParaRPr lang="en-US" sz="2400" dirty="0">
              <a:latin typeface="FrankRuehl" panose="020E0503060101010101" pitchFamily="34" charset="-79"/>
              <a:cs typeface="FrankRuehl" panose="020E0503060101010101" pitchFamily="34" charset="-79"/>
            </a:endParaRPr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547E8A17-422F-0E6C-C67C-E889F2D72ABB}"/>
              </a:ext>
            </a:extLst>
          </p:cNvPr>
          <p:cNvSpPr/>
          <p:nvPr/>
        </p:nvSpPr>
        <p:spPr>
          <a:xfrm>
            <a:off x="220111" y="958400"/>
            <a:ext cx="7299072" cy="1530965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B8C501-E9A7-A51B-6DDD-4E3BC5C0A827}"/>
              </a:ext>
            </a:extLst>
          </p:cNvPr>
          <p:cNvSpPr txBox="1"/>
          <p:nvPr/>
        </p:nvSpPr>
        <p:spPr>
          <a:xfrm>
            <a:off x="325311" y="1007419"/>
            <a:ext cx="754610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Aptos" panose="020B0004020202020204" pitchFamily="34" charset="0"/>
              </a:rPr>
              <a:t>Números</a:t>
            </a:r>
            <a:r>
              <a:rPr lang="en-US" sz="1400" b="1" dirty="0">
                <a:latin typeface="Aptos" panose="020B0004020202020204" pitchFamily="34" charset="0"/>
              </a:rPr>
              <a:t> de </a:t>
            </a:r>
            <a:r>
              <a:rPr lang="en-US" sz="1400" b="1" dirty="0" err="1">
                <a:latin typeface="Aptos" panose="020B0004020202020204" pitchFamily="34" charset="0"/>
              </a:rPr>
              <a:t>teléfono</a:t>
            </a:r>
            <a:r>
              <a:rPr lang="en-US" sz="1400" b="1" dirty="0">
                <a:latin typeface="Aptos" panose="020B0004020202020204" pitchFamily="34" charset="0"/>
              </a:rPr>
              <a:t> de CPC</a:t>
            </a:r>
            <a:r>
              <a:rPr lang="en-US" sz="1100" dirty="0">
                <a:latin typeface="+mj-lt"/>
              </a:rPr>
              <a:t>  </a:t>
            </a:r>
            <a:br>
              <a:rPr lang="en-US" sz="1400" dirty="0">
                <a:latin typeface="+mj-lt"/>
              </a:rPr>
            </a:br>
            <a:r>
              <a:rPr lang="en-US" sz="1200" dirty="0">
                <a:latin typeface="+mj-lt"/>
              </a:rPr>
              <a:t>  </a:t>
            </a:r>
            <a:r>
              <a:rPr lang="en-US" sz="1200" dirty="0" err="1">
                <a:latin typeface="+mj-lt"/>
              </a:rPr>
              <a:t>Número</a:t>
            </a:r>
            <a:r>
              <a:rPr lang="en-US" sz="1200" dirty="0">
                <a:latin typeface="+mj-lt"/>
              </a:rPr>
              <a:t> de la </a:t>
            </a:r>
            <a:r>
              <a:rPr lang="en-US" sz="1200" dirty="0" err="1">
                <a:latin typeface="+mj-lt"/>
              </a:rPr>
              <a:t>clínica</a:t>
            </a:r>
            <a:r>
              <a:rPr lang="en-US" sz="1200" dirty="0">
                <a:latin typeface="+mj-lt"/>
              </a:rPr>
              <a:t>: 215-427-8116</a:t>
            </a:r>
          </a:p>
          <a:p>
            <a:r>
              <a:rPr lang="en-US" sz="1200" dirty="0">
                <a:latin typeface="+mj-lt"/>
              </a:rPr>
              <a:t>  Michele, </a:t>
            </a:r>
            <a:r>
              <a:rPr lang="en-US" sz="1200" dirty="0" err="1">
                <a:latin typeface="+mj-lt"/>
              </a:rPr>
              <a:t>enfermera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coordinadora</a:t>
            </a:r>
            <a:r>
              <a:rPr lang="en-US" sz="1200" dirty="0">
                <a:latin typeface="+mj-lt"/>
              </a:rPr>
              <a:t>: 215-427-2085</a:t>
            </a:r>
          </a:p>
          <a:p>
            <a:r>
              <a:rPr lang="en-US" sz="1200" dirty="0">
                <a:latin typeface="+mj-lt"/>
              </a:rPr>
              <a:t>  Bethany, </a:t>
            </a:r>
            <a:r>
              <a:rPr lang="en-US" sz="1200" dirty="0" err="1">
                <a:latin typeface="+mj-lt"/>
              </a:rPr>
              <a:t>trabajadora</a:t>
            </a:r>
            <a:r>
              <a:rPr lang="en-US" sz="1200" dirty="0">
                <a:latin typeface="+mj-lt"/>
              </a:rPr>
              <a:t> social: 215-427-6749</a:t>
            </a:r>
          </a:p>
          <a:p>
            <a:r>
              <a:rPr lang="en-US" sz="1200" dirty="0">
                <a:latin typeface="+mj-lt"/>
              </a:rPr>
              <a:t>  Shlonda, </a:t>
            </a:r>
            <a:r>
              <a:rPr lang="en-US" sz="1200" dirty="0" err="1">
                <a:latin typeface="+mj-lt"/>
              </a:rPr>
              <a:t>trabajadora</a:t>
            </a:r>
            <a:r>
              <a:rPr lang="en-US" sz="1200" dirty="0">
                <a:latin typeface="+mj-lt"/>
              </a:rPr>
              <a:t> social: 215-427-3553</a:t>
            </a:r>
          </a:p>
          <a:p>
            <a:r>
              <a:rPr lang="en-US" sz="1100" b="1" dirty="0">
                <a:latin typeface="Aptos" panose="020B0004020202020204" pitchFamily="34" charset="0"/>
                <a:cs typeface="FrankRuehl" panose="020E0503060101010101" pitchFamily="34" charset="-79"/>
              </a:rPr>
              <a:t>* CPC = </a:t>
            </a:r>
            <a:r>
              <a:rPr lang="en-US" sz="1100" b="1" dirty="0" err="1">
                <a:latin typeface="Aptos" panose="020B0004020202020204" pitchFamily="34" charset="0"/>
                <a:cs typeface="FrankRuehl" panose="020E0503060101010101" pitchFamily="34" charset="-79"/>
              </a:rPr>
              <a:t>Atención</a:t>
            </a:r>
            <a:r>
              <a:rPr lang="en-US" sz="1100" b="1" dirty="0">
                <a:latin typeface="Aptos" panose="020B0004020202020204" pitchFamily="34" charset="0"/>
                <a:cs typeface="FrankRuehl" panose="020E0503060101010101" pitchFamily="34" charset="-79"/>
              </a:rPr>
              <a:t> Primaria </a:t>
            </a:r>
            <a:r>
              <a:rPr lang="en-US" sz="1100" b="1" dirty="0" err="1">
                <a:latin typeface="Aptos" panose="020B0004020202020204" pitchFamily="34" charset="0"/>
                <a:cs typeface="FrankRuehl" panose="020E0503060101010101" pitchFamily="34" charset="-79"/>
              </a:rPr>
              <a:t>Colaborativa</a:t>
            </a:r>
            <a:r>
              <a:rPr lang="en-US" sz="1100" b="1" dirty="0">
                <a:latin typeface="Aptos" panose="020B0004020202020204" pitchFamily="34" charset="0"/>
                <a:cs typeface="FrankRuehl" panose="020E0503060101010101" pitchFamily="34" charset="-79"/>
              </a:rPr>
              <a:t> y CUC = Centro del Niño Urbano</a:t>
            </a:r>
            <a:endParaRPr lang="en-US" sz="1100" b="1" dirty="0">
              <a:latin typeface="Aptos" panose="020B0004020202020204" pitchFamily="34" charset="0"/>
            </a:endParaRPr>
          </a:p>
        </p:txBody>
      </p:sp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D106BF32-1017-AF9D-A576-96334CB9A836}"/>
              </a:ext>
            </a:extLst>
          </p:cNvPr>
          <p:cNvSpPr/>
          <p:nvPr/>
        </p:nvSpPr>
        <p:spPr>
          <a:xfrm>
            <a:off x="341451" y="2613845"/>
            <a:ext cx="3331464" cy="2680769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1072D3-F64C-0EA7-A2EE-B5B59F1635D7}"/>
              </a:ext>
            </a:extLst>
          </p:cNvPr>
          <p:cNvSpPr txBox="1"/>
          <p:nvPr/>
        </p:nvSpPr>
        <p:spPr>
          <a:xfrm>
            <a:off x="449881" y="2745085"/>
            <a:ext cx="3273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ptos" panose="020B0004020202020204" pitchFamily="34" charset="0"/>
              </a:rPr>
              <a:t>Fostering Philly (</a:t>
            </a:r>
            <a:r>
              <a:rPr lang="en-US" sz="1200" dirty="0" err="1">
                <a:latin typeface="Aptos" panose="020B0004020202020204" pitchFamily="34" charset="0"/>
              </a:rPr>
              <a:t>Acogida</a:t>
            </a:r>
            <a:r>
              <a:rPr lang="en-US" sz="1200" dirty="0">
                <a:latin typeface="Aptos" panose="020B0004020202020204" pitchFamily="34" charset="0"/>
              </a:rPr>
              <a:t> </a:t>
            </a:r>
            <a:r>
              <a:rPr lang="en-US" sz="1200" dirty="0" err="1">
                <a:latin typeface="Aptos" panose="020B0004020202020204" pitchFamily="34" charset="0"/>
              </a:rPr>
              <a:t>en</a:t>
            </a:r>
            <a:r>
              <a:rPr lang="en-US" sz="1200" dirty="0">
                <a:latin typeface="Aptos" panose="020B0004020202020204" pitchFamily="34" charset="0"/>
              </a:rPr>
              <a:t> Philadelphia)</a:t>
            </a:r>
          </a:p>
          <a:p>
            <a:r>
              <a:rPr lang="es-ES" sz="1400" dirty="0"/>
              <a:t>Recursos, información y apoyo para Familias de acogida del área de Filadelfia</a:t>
            </a: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DDC24B-BD20-C975-587A-ACA1F97C82A4}"/>
              </a:ext>
            </a:extLst>
          </p:cNvPr>
          <p:cNvSpPr txBox="1"/>
          <p:nvPr/>
        </p:nvSpPr>
        <p:spPr>
          <a:xfrm>
            <a:off x="4057998" y="2752627"/>
            <a:ext cx="4453128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latin typeface="Aptos" panose="020B0004020202020204" pitchFamily="34" charset="0"/>
              </a:rPr>
              <a:t>Beneficios</a:t>
            </a:r>
            <a:br>
              <a:rPr lang="en-US" dirty="0">
                <a:latin typeface="Aptos" panose="020B0004020202020204" pitchFamily="34" charset="0"/>
              </a:rPr>
            </a:br>
            <a:r>
              <a:rPr lang="es-ES" sz="1400" dirty="0"/>
              <a:t>¡Verifique que está recibiendo </a:t>
            </a:r>
            <a:br>
              <a:rPr lang="es-ES" sz="1400" dirty="0"/>
            </a:br>
            <a:r>
              <a:rPr lang="es-ES" sz="1400" dirty="0"/>
              <a:t>todo lo que le corresponde!</a:t>
            </a:r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A5260E-B10D-A039-563C-71CD648A1417}"/>
              </a:ext>
            </a:extLst>
          </p:cNvPr>
          <p:cNvSpPr/>
          <p:nvPr/>
        </p:nvSpPr>
        <p:spPr>
          <a:xfrm>
            <a:off x="4099487" y="4558691"/>
            <a:ext cx="1675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err="1">
                <a:latin typeface="+mj-lt"/>
                <a:cs typeface="Lucida Sans Unicode" panose="020B0602030504020204" pitchFamily="34" charset="0"/>
              </a:rPr>
              <a:t>Benephilly</a:t>
            </a:r>
            <a:r>
              <a:rPr lang="es-ES" sz="1200" dirty="0">
                <a:latin typeface="+mj-lt"/>
                <a:cs typeface="Lucida Sans Unicode" panose="020B0602030504020204" pitchFamily="34" charset="0"/>
              </a:rPr>
              <a:t>: ayuda gratuita para conectarse a beneficios</a:t>
            </a:r>
            <a:endParaRPr lang="en-US" sz="11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90F64D-5D81-B66E-8ADB-CE449104A42F}"/>
              </a:ext>
            </a:extLst>
          </p:cNvPr>
          <p:cNvSpPr/>
          <p:nvPr/>
        </p:nvSpPr>
        <p:spPr>
          <a:xfrm>
            <a:off x="5698836" y="4575924"/>
            <a:ext cx="1320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latin typeface="+mj-lt"/>
                <a:cs typeface="Lucida Sans Unicode" panose="020B0602030504020204" pitchFamily="34" charset="0"/>
              </a:rPr>
              <a:t>Guía de Recursos Financieros para Padres</a:t>
            </a:r>
            <a:endParaRPr lang="en-US" sz="12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08EA04-9A05-6AF7-7B41-56C2ADE1BD9D}"/>
              </a:ext>
            </a:extLst>
          </p:cNvPr>
          <p:cNvSpPr/>
          <p:nvPr/>
        </p:nvSpPr>
        <p:spPr>
          <a:xfrm>
            <a:off x="2165955" y="4600087"/>
            <a:ext cx="1158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Guía de Philadelphia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63D0B2D-04BB-CDBF-D35A-B9BC08C648D5}"/>
              </a:ext>
            </a:extLst>
          </p:cNvPr>
          <p:cNvSpPr txBox="1"/>
          <p:nvPr/>
        </p:nvSpPr>
        <p:spPr>
          <a:xfrm>
            <a:off x="220111" y="5374912"/>
            <a:ext cx="3273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tos" panose="020B0004020202020204" pitchFamily="34" charset="0"/>
              </a:rPr>
              <a:t>Para </a:t>
            </a:r>
            <a:r>
              <a:rPr lang="en-US" dirty="0" err="1">
                <a:latin typeface="Aptos" panose="020B0004020202020204" pitchFamily="34" charset="0"/>
              </a:rPr>
              <a:t>los</a:t>
            </a:r>
            <a:r>
              <a:rPr lang="en-US" dirty="0">
                <a:latin typeface="Aptos" panose="020B0004020202020204" pitchFamily="34" charset="0"/>
              </a:rPr>
              <a:t> </a:t>
            </a:r>
            <a:r>
              <a:rPr lang="en-US" dirty="0" err="1">
                <a:latin typeface="Aptos" panose="020B0004020202020204" pitchFamily="34" charset="0"/>
              </a:rPr>
              <a:t>pequeños</a:t>
            </a:r>
            <a:endParaRPr lang="en-US" sz="1400" dirty="0">
              <a:latin typeface="Aptos" panose="020B00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DDC1C6-291B-A88B-3762-0D6D45F6BC31}"/>
              </a:ext>
            </a:extLst>
          </p:cNvPr>
          <p:cNvSpPr/>
          <p:nvPr/>
        </p:nvSpPr>
        <p:spPr>
          <a:xfrm>
            <a:off x="400955" y="6788402"/>
            <a:ext cx="1189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latin typeface="+mj-lt"/>
                <a:cs typeface="Lucida Sans Unicode" panose="020B0602030504020204" pitchFamily="34" charset="0"/>
              </a:rPr>
              <a:t>Plaza Sésamo - ¡vídeos, actividades y mucho más!</a:t>
            </a:r>
            <a:endParaRPr lang="en-US" sz="12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96C3874-1458-A7E9-1325-7976B2BBD4A6}"/>
              </a:ext>
            </a:extLst>
          </p:cNvPr>
          <p:cNvSpPr/>
          <p:nvPr/>
        </p:nvSpPr>
        <p:spPr>
          <a:xfrm>
            <a:off x="1755938" y="6966987"/>
            <a:ext cx="1189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Intervención</a:t>
            </a:r>
            <a:r>
              <a:rPr lang="en-US" sz="1400" dirty="0">
                <a:latin typeface="+mj-lt"/>
                <a:cs typeface="Lucida Sans Unicode" panose="020B0602030504020204" pitchFamily="34" charset="0"/>
              </a:rPr>
              <a:t> </a:t>
            </a:r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Temprana</a:t>
            </a:r>
            <a:endParaRPr lang="en-US" sz="14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CD87C66-6314-3BAD-3473-A516A1A463EB}"/>
              </a:ext>
            </a:extLst>
          </p:cNvPr>
          <p:cNvSpPr txBox="1"/>
          <p:nvPr/>
        </p:nvSpPr>
        <p:spPr>
          <a:xfrm>
            <a:off x="278856" y="7619399"/>
            <a:ext cx="223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tos" panose="020B0004020202020204" pitchFamily="34" charset="0"/>
              </a:rPr>
              <a:t>Para </a:t>
            </a:r>
            <a:r>
              <a:rPr lang="en-US" dirty="0" err="1">
                <a:latin typeface="Aptos" panose="020B0004020202020204" pitchFamily="34" charset="0"/>
              </a:rPr>
              <a:t>adolescentes</a:t>
            </a:r>
            <a:endParaRPr lang="en-US" sz="1400" dirty="0">
              <a:latin typeface="Aptos" panose="020B00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BC15964D-E609-8A08-76A9-74AFA22FF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39419E-104D-6537-8E01-A609F440370B}"/>
              </a:ext>
            </a:extLst>
          </p:cNvPr>
          <p:cNvSpPr/>
          <p:nvPr/>
        </p:nvSpPr>
        <p:spPr>
          <a:xfrm>
            <a:off x="341450" y="8983896"/>
            <a:ext cx="1584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+mj-lt"/>
                <a:cs typeface="Lucida Sans Unicode" panose="020B0602030504020204" pitchFamily="34" charset="0"/>
              </a:rPr>
              <a:t>Centro para Lograr la Independencia </a:t>
            </a:r>
            <a:r>
              <a:rPr lang="es-ES" sz="1200" dirty="0">
                <a:latin typeface="+mj-lt"/>
                <a:cs typeface="Lucida Sans Unicode" panose="020B0602030504020204" pitchFamily="34" charset="0"/>
              </a:rPr>
              <a:t>14-23 años de edad</a:t>
            </a:r>
            <a:endParaRPr lang="en-US" sz="12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C0DC0FF-686C-B478-BC1B-D3E43CDFD82A}"/>
              </a:ext>
            </a:extLst>
          </p:cNvPr>
          <p:cNvSpPr txBox="1"/>
          <p:nvPr/>
        </p:nvSpPr>
        <p:spPr>
          <a:xfrm>
            <a:off x="2639902" y="56486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Recursos</a:t>
            </a:r>
            <a:r>
              <a:rPr lang="en-US" sz="1800" dirty="0">
                <a:latin typeface="FrankRuehl" panose="020E0503060101010101" pitchFamily="34" charset="-79"/>
                <a:cs typeface="FrankRuehl" panose="020E0503060101010101" pitchFamily="34" charset="-79"/>
              </a:rPr>
              <a:t> para </a:t>
            </a:r>
            <a:r>
              <a:rPr lang="en-US" sz="18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Familias</a:t>
            </a:r>
            <a:r>
              <a:rPr lang="en-US" sz="1800" dirty="0">
                <a:latin typeface="FrankRuehl" panose="020E0503060101010101" pitchFamily="34" charset="-79"/>
                <a:cs typeface="FrankRuehl" panose="020E0503060101010101" pitchFamily="34" charset="-79"/>
              </a:rPr>
              <a:t> de </a:t>
            </a:r>
            <a:r>
              <a:rPr lang="en-US" sz="18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Acogida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39CF68-7489-7D3A-2B9F-BAFA1111D41B}"/>
              </a:ext>
            </a:extLst>
          </p:cNvPr>
          <p:cNvSpPr/>
          <p:nvPr/>
        </p:nvSpPr>
        <p:spPr>
          <a:xfrm>
            <a:off x="1988190" y="9013207"/>
            <a:ext cx="16619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+mj-lt"/>
                <a:cs typeface="Lucida Sans Unicode" panose="020B0602030504020204" pitchFamily="34" charset="0"/>
              </a:rPr>
              <a:t>Becas y Subvenciones para la Universidad</a:t>
            </a:r>
            <a:endParaRPr lang="en-US" sz="14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3BD05B9-7C1F-0EBD-AA8D-347B1481C91C}"/>
              </a:ext>
            </a:extLst>
          </p:cNvPr>
          <p:cNvSpPr/>
          <p:nvPr/>
        </p:nvSpPr>
        <p:spPr>
          <a:xfrm>
            <a:off x="3672915" y="9050981"/>
            <a:ext cx="19841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 err="1">
                <a:latin typeface="+mj-lt"/>
                <a:cs typeface="Lucida Sans Unicode" panose="020B0602030504020204" pitchFamily="34" charset="0"/>
              </a:rPr>
              <a:t>Youth</a:t>
            </a:r>
            <a:r>
              <a:rPr lang="es-ES" sz="1400" dirty="0">
                <a:latin typeface="+mj-lt"/>
                <a:cs typeface="Lucida Sans Unicode" panose="020B0602030504020204" pitchFamily="34" charset="0"/>
              </a:rPr>
              <a:t> Valley House</a:t>
            </a:r>
          </a:p>
          <a:p>
            <a:pPr algn="ctr"/>
            <a:r>
              <a:rPr lang="es-ES" sz="1400" dirty="0">
                <a:latin typeface="+mj-lt"/>
                <a:cs typeface="Lucida Sans Unicode" panose="020B0602030504020204" pitchFamily="34" charset="0"/>
              </a:rPr>
              <a:t> 16-21 años de edad</a:t>
            </a:r>
          </a:p>
          <a:p>
            <a:pPr algn="ctr"/>
            <a:r>
              <a:rPr lang="es-ES" sz="1400" dirty="0">
                <a:latin typeface="+mj-lt"/>
                <a:cs typeface="Lucida Sans Unicode" panose="020B0602030504020204" pitchFamily="34" charset="0"/>
              </a:rPr>
              <a:t>Vivienda y Apoyo</a:t>
            </a:r>
            <a:endParaRPr lang="en-US" sz="10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1B31C81-996F-B1EA-A3CE-DC1D7E8AF23E}"/>
              </a:ext>
            </a:extLst>
          </p:cNvPr>
          <p:cNvSpPr/>
          <p:nvPr/>
        </p:nvSpPr>
        <p:spPr>
          <a:xfrm>
            <a:off x="5937113" y="9067496"/>
            <a:ext cx="26748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latin typeface="+mj-lt"/>
                <a:cs typeface="Lucida Sans Unicode" panose="020B0602030504020204" pitchFamily="34" charset="0"/>
              </a:rPr>
              <a:t>Club de Acogida</a:t>
            </a:r>
          </a:p>
          <a:p>
            <a:r>
              <a:rPr lang="es-ES" sz="1400" dirty="0">
                <a:latin typeface="+mj-lt"/>
                <a:cs typeface="Lucida Sans Unicode" panose="020B0602030504020204" pitchFamily="34" charset="0"/>
              </a:rPr>
              <a:t>Red nacional para</a:t>
            </a:r>
          </a:p>
          <a:p>
            <a:r>
              <a:rPr lang="es-ES" sz="1400" dirty="0">
                <a:latin typeface="+mj-lt"/>
                <a:cs typeface="Lucida Sans Unicode" panose="020B0602030504020204" pitchFamily="34" charset="0"/>
              </a:rPr>
              <a:t> la juventud </a:t>
            </a:r>
            <a:endParaRPr lang="en-US" sz="12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67FF6FD-BA6D-7BC0-99F3-20CF0F99A2B9}"/>
              </a:ext>
            </a:extLst>
          </p:cNvPr>
          <p:cNvSpPr txBox="1"/>
          <p:nvPr/>
        </p:nvSpPr>
        <p:spPr>
          <a:xfrm>
            <a:off x="3493662" y="7228597"/>
            <a:ext cx="245503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/>
              <a:t>¡</a:t>
            </a:r>
            <a:r>
              <a:rPr lang="en-US" sz="1600" dirty="0">
                <a:latin typeface="Aptos" panose="020B0004020202020204" pitchFamily="34" charset="0"/>
              </a:rPr>
              <a:t>No </a:t>
            </a:r>
            <a:r>
              <a:rPr lang="en-US" sz="1600" dirty="0" err="1">
                <a:latin typeface="Aptos" panose="020B0004020202020204" pitchFamily="34" charset="0"/>
              </a:rPr>
              <a:t>necesita</a:t>
            </a:r>
            <a:r>
              <a:rPr lang="en-US" sz="1600" dirty="0">
                <a:latin typeface="Aptos" panose="020B0004020202020204" pitchFamily="34" charset="0"/>
              </a:rPr>
              <a:t> </a:t>
            </a:r>
            <a:r>
              <a:rPr lang="en-US" sz="1600" dirty="0" err="1">
                <a:latin typeface="Aptos" panose="020B0004020202020204" pitchFamily="34" charset="0"/>
              </a:rPr>
              <a:t>referencias</a:t>
            </a:r>
            <a:r>
              <a:rPr lang="en-US" sz="1600" dirty="0"/>
              <a:t>!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37CCED-B0A3-49A4-B93B-ADD8D8C3C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68" y="3608618"/>
            <a:ext cx="985211" cy="9748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8D25D5-C1CE-F169-C6A9-2614862F02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3548" y="3634809"/>
            <a:ext cx="948447" cy="914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B9387D-3BD7-C704-1928-FE566971ED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7599" y="3608618"/>
            <a:ext cx="933340" cy="9408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AC3286E-A9E3-44AB-BC31-F925B77165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4987" y="3651743"/>
            <a:ext cx="946389" cy="931716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3CD606A9-43B4-2483-0E13-EFC5A8B7B6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2655" y="5754392"/>
            <a:ext cx="944578" cy="96159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A96AEECA-DA4C-5873-9B3C-AF72D14397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25618" y="5780011"/>
            <a:ext cx="1004335" cy="971405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EA446BBE-5609-C28C-8949-A7AB43A2E6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9980" y="8066086"/>
            <a:ext cx="884172" cy="91440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F5FD6053-A037-7B28-08DF-4A6EBC2EC9E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50795" y="8066086"/>
            <a:ext cx="936702" cy="914400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636DA93-7806-8D9B-3B41-6A2AF1E6A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50880" y="8024498"/>
            <a:ext cx="954139" cy="98870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4EC14A15-AAC3-7895-63DA-110F1807701A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4042" t="7884" r="7672" b="8022"/>
          <a:stretch/>
        </p:blipFill>
        <p:spPr>
          <a:xfrm>
            <a:off x="6181867" y="8038452"/>
            <a:ext cx="914400" cy="91490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4D2C6BEC-19E7-5DC8-D1CF-61874673075B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5000"/>
          </a:blip>
          <a:stretch>
            <a:fillRect/>
          </a:stretch>
        </p:blipFill>
        <p:spPr>
          <a:xfrm>
            <a:off x="4080534" y="7372255"/>
            <a:ext cx="2507682" cy="726011"/>
          </a:xfrm>
          <a:prstGeom prst="rect">
            <a:avLst/>
          </a:prstGeom>
        </p:spPr>
      </p:pic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8DE85B06-944B-3FA9-46DE-2D099C32D763}"/>
              </a:ext>
            </a:extLst>
          </p:cNvPr>
          <p:cNvSpPr/>
          <p:nvPr/>
        </p:nvSpPr>
        <p:spPr>
          <a:xfrm>
            <a:off x="3983551" y="2607450"/>
            <a:ext cx="3331464" cy="2680769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CD61CF-A77C-782F-97E2-D15F226BB98A}"/>
              </a:ext>
            </a:extLst>
          </p:cNvPr>
          <p:cNvSpPr txBox="1"/>
          <p:nvPr/>
        </p:nvSpPr>
        <p:spPr>
          <a:xfrm>
            <a:off x="532655" y="4590949"/>
            <a:ext cx="122328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+mj-lt"/>
                <a:cs typeface="Lucida Sans Unicode" panose="020B0602030504020204" pitchFamily="34" charset="0"/>
              </a:rPr>
              <a:t>Página Web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9124B0-44E5-C785-60C9-2485E742FE63}"/>
              </a:ext>
            </a:extLst>
          </p:cNvPr>
          <p:cNvSpPr txBox="1"/>
          <p:nvPr/>
        </p:nvSpPr>
        <p:spPr>
          <a:xfrm>
            <a:off x="3674038" y="990904"/>
            <a:ext cx="754610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1" dirty="0">
                <a:latin typeface="Aptos" panose="020B0004020202020204" pitchFamily="34" charset="0"/>
              </a:rPr>
              <a:t>Clínica de enfermos sin cita previa del CUC</a:t>
            </a:r>
            <a:br>
              <a:rPr lang="en-US" sz="1400" dirty="0">
                <a:latin typeface="+mj-lt"/>
              </a:rPr>
            </a:br>
            <a:r>
              <a:rPr lang="en-US" sz="1200" dirty="0">
                <a:latin typeface="+mj-lt"/>
              </a:rPr>
              <a:t>  Lunes a Viernes                             Sábado  </a:t>
            </a:r>
            <a:br>
              <a:rPr lang="en-US" sz="1200" dirty="0">
                <a:latin typeface="+mj-lt"/>
              </a:rPr>
            </a:br>
            <a:r>
              <a:rPr lang="en-US" sz="1200" dirty="0">
                <a:latin typeface="+mj-lt"/>
              </a:rPr>
              <a:t>  8:30 – 11 AM                                 8 AM – 11 AM</a:t>
            </a:r>
          </a:p>
          <a:p>
            <a:r>
              <a:rPr lang="en-US" sz="1200" dirty="0">
                <a:latin typeface="+mj-lt"/>
              </a:rPr>
              <a:t>  1-3:30 PM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5D29315-51DF-0C2A-E0B4-9C489FBD6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02" y="3563334"/>
            <a:ext cx="985211" cy="97484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33FDF56-F6DD-506E-9CE7-F740390D48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8806" y="3577902"/>
            <a:ext cx="948447" cy="9144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5F70623-9426-7C4F-0CD4-6F3EA71BDC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8096" y="3517703"/>
            <a:ext cx="933340" cy="94080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CE6126B-828C-A863-44A2-B66FAA163F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0031" y="3526741"/>
            <a:ext cx="946389" cy="9317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A76D82-37F0-694C-3A25-0ED291C8B9A5}"/>
              </a:ext>
            </a:extLst>
          </p:cNvPr>
          <p:cNvSpPr txBox="1"/>
          <p:nvPr/>
        </p:nvSpPr>
        <p:spPr>
          <a:xfrm>
            <a:off x="3287497" y="5528083"/>
            <a:ext cx="40016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ptos" panose="020B0004020202020204" pitchFamily="34" charset="0"/>
              </a:rPr>
              <a:t>Evaluaciones, apoyo y servicios gratuitos en caso de problemas de comportamiento, aprendizaje o desarrollo a través de Intervención Temprana.</a:t>
            </a:r>
            <a:endParaRPr lang="en-US" sz="1400" dirty="0">
              <a:latin typeface="Aptos" panose="020B00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9012C8-0D46-DD4E-D226-D76113964EFA}"/>
              </a:ext>
            </a:extLst>
          </p:cNvPr>
          <p:cNvSpPr txBox="1"/>
          <p:nvPr/>
        </p:nvSpPr>
        <p:spPr>
          <a:xfrm>
            <a:off x="3378338" y="6366183"/>
            <a:ext cx="400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0-3 </a:t>
            </a:r>
            <a:r>
              <a:rPr lang="en-US" sz="1600" dirty="0" err="1"/>
              <a:t>años</a:t>
            </a:r>
            <a:r>
              <a:rPr lang="en-US" sz="1600" dirty="0"/>
              <a:t> de </a:t>
            </a:r>
            <a:r>
              <a:rPr lang="en-US" sz="1600" dirty="0" err="1"/>
              <a:t>edad</a:t>
            </a:r>
            <a:r>
              <a:rPr lang="en-US" sz="1600" dirty="0"/>
              <a:t> : </a:t>
            </a:r>
            <a:r>
              <a:rPr lang="en-US" sz="1600" dirty="0" err="1"/>
              <a:t>Childlink</a:t>
            </a:r>
            <a:r>
              <a:rPr lang="en-US" sz="1600" dirty="0"/>
              <a:t> – 215-685-4646</a:t>
            </a:r>
          </a:p>
          <a:p>
            <a:r>
              <a:rPr lang="en-US" sz="1600" dirty="0"/>
              <a:t>3-5 </a:t>
            </a:r>
            <a:r>
              <a:rPr lang="en-US" sz="1600" dirty="0" err="1"/>
              <a:t>años</a:t>
            </a:r>
            <a:r>
              <a:rPr lang="en-US" sz="1600" dirty="0"/>
              <a:t> de </a:t>
            </a:r>
            <a:r>
              <a:rPr lang="en-US" sz="1600" dirty="0" err="1"/>
              <a:t>edad</a:t>
            </a:r>
            <a:r>
              <a:rPr lang="en-US" sz="1600" dirty="0"/>
              <a:t> : Elwyn –  215-222-8054</a:t>
            </a:r>
          </a:p>
        </p:txBody>
      </p:sp>
    </p:spTree>
    <p:extLst>
      <p:ext uri="{BB962C8B-B14F-4D97-AF65-F5344CB8AC3E}">
        <p14:creationId xmlns:p14="http://schemas.microsoft.com/office/powerpoint/2010/main" val="206223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B1688F4F-E432-685B-0F91-E8D0E24A2BCF}"/>
              </a:ext>
            </a:extLst>
          </p:cNvPr>
          <p:cNvSpPr/>
          <p:nvPr/>
        </p:nvSpPr>
        <p:spPr>
          <a:xfrm>
            <a:off x="498349" y="660752"/>
            <a:ext cx="6722435" cy="2464266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7C8069-3D3B-6005-F0FE-E7F7D5796AC0}"/>
              </a:ext>
            </a:extLst>
          </p:cNvPr>
          <p:cNvSpPr txBox="1"/>
          <p:nvPr/>
        </p:nvSpPr>
        <p:spPr>
          <a:xfrm>
            <a:off x="537884" y="736472"/>
            <a:ext cx="65411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>
                <a:latin typeface="Aptos" panose="020B0004020202020204" pitchFamily="34" charset="0"/>
              </a:rPr>
              <a:t>Para las familias de parentesco </a:t>
            </a:r>
            <a:r>
              <a:rPr lang="es-ES" sz="1200" dirty="0"/>
              <a:t>recursos adicionales para familias en cuidado familiar y abuelos, cada recurso puede conectar a las familias con servicios adicionales o proporcionar apoyo</a:t>
            </a:r>
            <a:endParaRPr 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9BA1B0-576F-65FA-B19A-A1C7C17EFFF6}"/>
              </a:ext>
            </a:extLst>
          </p:cNvPr>
          <p:cNvSpPr txBox="1"/>
          <p:nvPr/>
        </p:nvSpPr>
        <p:spPr>
          <a:xfrm>
            <a:off x="117348" y="4505315"/>
            <a:ext cx="52215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latin typeface="Aptos" panose="020B0004020202020204" pitchFamily="34" charset="0"/>
              </a:rPr>
              <a:t>Recursos</a:t>
            </a:r>
            <a:r>
              <a:rPr lang="en-US" dirty="0">
                <a:latin typeface="Aptos" panose="020B0004020202020204" pitchFamily="34" charset="0"/>
              </a:rPr>
              <a:t> </a:t>
            </a:r>
            <a:r>
              <a:rPr lang="en-US" dirty="0" err="1">
                <a:latin typeface="Aptos" panose="020B0004020202020204" pitchFamily="34" charset="0"/>
              </a:rPr>
              <a:t>gratuitos</a:t>
            </a:r>
            <a:r>
              <a:rPr lang="en-US" dirty="0">
                <a:latin typeface="Aptos" panose="020B0004020202020204" pitchFamily="34" charset="0"/>
              </a:rPr>
              <a:t> o de bajo </a:t>
            </a:r>
            <a:r>
              <a:rPr lang="en-US" dirty="0" err="1">
                <a:latin typeface="Aptos" panose="020B0004020202020204" pitchFamily="34" charset="0"/>
              </a:rPr>
              <a:t>precio</a:t>
            </a:r>
            <a:r>
              <a:rPr lang="en-US" dirty="0">
                <a:latin typeface="Aptos" panose="020B0004020202020204" pitchFamily="34" charset="0"/>
              </a:rPr>
              <a:t> para </a:t>
            </a:r>
            <a:r>
              <a:rPr lang="en-US" dirty="0" err="1">
                <a:latin typeface="Aptos" panose="020B0004020202020204" pitchFamily="34" charset="0"/>
              </a:rPr>
              <a:t>todos</a:t>
            </a:r>
            <a:endParaRPr lang="en-US" sz="1400" dirty="0">
              <a:latin typeface="Aptos" panose="020B00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EFE409-66BD-F024-7B60-A18460C6408C}"/>
              </a:ext>
            </a:extLst>
          </p:cNvPr>
          <p:cNvSpPr/>
          <p:nvPr/>
        </p:nvSpPr>
        <p:spPr>
          <a:xfrm>
            <a:off x="4098082" y="2335633"/>
            <a:ext cx="1459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+mj-lt"/>
                <a:cs typeface="Lucida Sans Unicode" panose="020B0602030504020204" pitchFamily="34" charset="0"/>
              </a:rPr>
              <a:t>Philadelphia Corporación </a:t>
            </a:r>
          </a:p>
          <a:p>
            <a:pPr algn="ctr"/>
            <a:r>
              <a:rPr lang="en-US" sz="1200" dirty="0" err="1">
                <a:latin typeface="+mj-lt"/>
                <a:cs typeface="Lucida Sans Unicode" panose="020B0602030504020204" pitchFamily="34" charset="0"/>
              </a:rPr>
              <a:t>sobre</a:t>
            </a:r>
            <a:r>
              <a:rPr lang="en-US" sz="1200" dirty="0">
                <a:latin typeface="+mj-lt"/>
                <a:cs typeface="Lucida Sans Unicode" panose="020B0602030504020204" pitchFamily="34" charset="0"/>
              </a:rPr>
              <a:t> </a:t>
            </a:r>
            <a:r>
              <a:rPr lang="en-US" sz="1200" dirty="0" err="1">
                <a:latin typeface="+mj-lt"/>
                <a:cs typeface="Lucida Sans Unicode" panose="020B0602030504020204" pitchFamily="34" charset="0"/>
              </a:rPr>
              <a:t>el</a:t>
            </a:r>
            <a:r>
              <a:rPr lang="en-US" sz="1200" dirty="0">
                <a:latin typeface="+mj-lt"/>
                <a:cs typeface="Lucida Sans Unicode" panose="020B0602030504020204" pitchFamily="34" charset="0"/>
              </a:rPr>
              <a:t> </a:t>
            </a:r>
            <a:r>
              <a:rPr lang="en-US" sz="1200" dirty="0" err="1">
                <a:latin typeface="+mj-lt"/>
                <a:cs typeface="Lucida Sans Unicode" panose="020B0602030504020204" pitchFamily="34" charset="0"/>
              </a:rPr>
              <a:t>Envejecimiento</a:t>
            </a:r>
            <a:endParaRPr lang="en-US" sz="12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5224CE-CB51-F811-3648-7B22170A8565}"/>
              </a:ext>
            </a:extLst>
          </p:cNvPr>
          <p:cNvSpPr/>
          <p:nvPr/>
        </p:nvSpPr>
        <p:spPr>
          <a:xfrm>
            <a:off x="2336546" y="2324798"/>
            <a:ext cx="11897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GrandFamily</a:t>
            </a:r>
            <a:r>
              <a:rPr lang="en-US" sz="1400" dirty="0">
                <a:latin typeface="+mj-lt"/>
                <a:cs typeface="Lucida Sans Unicode" panose="020B0602030504020204" pitchFamily="34" charset="0"/>
              </a:rPr>
              <a:t> Centro de </a:t>
            </a:r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Recursos</a:t>
            </a:r>
            <a:endParaRPr lang="en-US" sz="14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ACBC38D-3716-414C-FDC3-BE91E3F8B609}"/>
              </a:ext>
            </a:extLst>
          </p:cNvPr>
          <p:cNvSpPr/>
          <p:nvPr/>
        </p:nvSpPr>
        <p:spPr>
          <a:xfrm>
            <a:off x="781250" y="2304440"/>
            <a:ext cx="1189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PA </a:t>
            </a:r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KinConnector</a:t>
            </a:r>
            <a:endParaRPr lang="en-US" sz="14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CBDFA1-A867-ECE3-E934-BC8DB42E86F2}"/>
              </a:ext>
            </a:extLst>
          </p:cNvPr>
          <p:cNvSpPr/>
          <p:nvPr/>
        </p:nvSpPr>
        <p:spPr>
          <a:xfrm>
            <a:off x="497825" y="8140808"/>
            <a:ext cx="19530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+mj-lt"/>
                <a:cs typeface="Lucida Sans Unicode" panose="020B0602030504020204" pitchFamily="34" charset="0"/>
              </a:rPr>
              <a:t>Philadelphia ama a las </a:t>
            </a:r>
            <a:r>
              <a:rPr lang="en-US" sz="1600" dirty="0" err="1">
                <a:latin typeface="+mj-lt"/>
                <a:cs typeface="Lucida Sans Unicode" panose="020B0602030504020204" pitchFamily="34" charset="0"/>
              </a:rPr>
              <a:t>Familias</a:t>
            </a:r>
            <a:endParaRPr lang="en-US" sz="16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A18265-53A4-7DB0-0B5D-A86B40B17A8D}"/>
              </a:ext>
            </a:extLst>
          </p:cNvPr>
          <p:cNvSpPr/>
          <p:nvPr/>
        </p:nvSpPr>
        <p:spPr>
          <a:xfrm>
            <a:off x="2919975" y="8174236"/>
            <a:ext cx="19530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+mj-lt"/>
                <a:cs typeface="Lucida Sans Unicode" panose="020B0602030504020204" pitchFamily="34" charset="0"/>
              </a:rPr>
              <a:t>Portal de Información sobre Bienestar Infantil</a:t>
            </a:r>
            <a:endParaRPr lang="en-US" sz="14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1E6B66-A7F9-0272-2751-871AC843DD8C}"/>
              </a:ext>
            </a:extLst>
          </p:cNvPr>
          <p:cNvSpPr/>
          <p:nvPr/>
        </p:nvSpPr>
        <p:spPr>
          <a:xfrm>
            <a:off x="5703435" y="8228097"/>
            <a:ext cx="1189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Fomentando</a:t>
            </a:r>
            <a:r>
              <a:rPr lang="en-US" sz="1400" dirty="0">
                <a:latin typeface="+mj-lt"/>
                <a:cs typeface="Lucida Sans Unicode" panose="020B0602030504020204" pitchFamily="34" charset="0"/>
              </a:rPr>
              <a:t> la Esperanza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2868FCB-8628-9841-4293-FF7E57427996}"/>
              </a:ext>
            </a:extLst>
          </p:cNvPr>
          <p:cNvSpPr/>
          <p:nvPr/>
        </p:nvSpPr>
        <p:spPr>
          <a:xfrm>
            <a:off x="5577000" y="2412068"/>
            <a:ext cx="1189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Los Abuelos </a:t>
            </a:r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como</a:t>
            </a:r>
            <a:r>
              <a:rPr lang="en-US" sz="1400" dirty="0">
                <a:latin typeface="+mj-lt"/>
                <a:cs typeface="Lucida Sans Unicode" panose="020B0602030504020204" pitchFamily="34" charset="0"/>
              </a:rPr>
              <a:t> Padres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3195D1-1748-901E-474B-41BC2B9561EA}"/>
              </a:ext>
            </a:extLst>
          </p:cNvPr>
          <p:cNvSpPr txBox="1"/>
          <p:nvPr/>
        </p:nvSpPr>
        <p:spPr>
          <a:xfrm>
            <a:off x="802700" y="3695236"/>
            <a:ext cx="3438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/>
              <a:t>Ayuda para niños y adolescentes antes </a:t>
            </a:r>
          </a:p>
          <a:p>
            <a:r>
              <a:rPr lang="es-ES" sz="1600" dirty="0"/>
              <a:t>y después de las visitas</a:t>
            </a:r>
            <a:endParaRPr lang="en-US" dirty="0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ECFECFC-D5F7-9189-7FD9-7E0A67EE9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221" y="1361037"/>
            <a:ext cx="1000296" cy="992776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BAF9016B-B062-3B70-3F89-0386F324C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336" y="1435685"/>
            <a:ext cx="914400" cy="91440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C32480A-1F74-FFE9-8AF7-533C02DD99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5665" y="1397992"/>
            <a:ext cx="962526" cy="9144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8796C8F-A384-20A3-46C8-0A969635A9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1492" y="1421176"/>
            <a:ext cx="1005597" cy="98325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CA8443AE-7577-ED8A-D7B5-68A06C5A53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6336" y="7132760"/>
            <a:ext cx="914400" cy="91440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56FC6D8-E4DF-4413-FCA6-DC960041CA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4233" y="7132760"/>
            <a:ext cx="948257" cy="93344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0DCDE2E-1800-13A5-AECD-419C5FBAA6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2787" y="7105832"/>
            <a:ext cx="957600" cy="91440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6E528427-5FFF-BBA4-0383-6670922268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27751" y="3412610"/>
            <a:ext cx="1060863" cy="1051598"/>
          </a:xfrm>
          <a:prstGeom prst="rect">
            <a:avLst/>
          </a:prstGeom>
        </p:spPr>
      </p:pic>
      <p:sp>
        <p:nvSpPr>
          <p:cNvPr id="56" name="Rectangle 1">
            <a:extLst>
              <a:ext uri="{FF2B5EF4-FFF2-40B4-BE49-F238E27FC236}">
                <a16:creationId xmlns:a16="http://schemas.microsoft.com/office/drawing/2014/main" id="{51FF98C0-C084-47E4-152B-A06231F2A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01DFD1-773C-1495-34BA-446DCB285ED2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 l="2277" t="2662" r="5643" b="498"/>
          <a:stretch/>
        </p:blipFill>
        <p:spPr>
          <a:xfrm>
            <a:off x="497825" y="5069174"/>
            <a:ext cx="914400" cy="9449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8F23A1-3875-2C1B-5687-9A458F58F26E}"/>
              </a:ext>
            </a:extLst>
          </p:cNvPr>
          <p:cNvSpPr txBox="1"/>
          <p:nvPr/>
        </p:nvSpPr>
        <p:spPr>
          <a:xfrm>
            <a:off x="315594" y="6303091"/>
            <a:ext cx="1278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Salud Mental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EDC4AE-8954-73BD-2A1A-40FBB23E2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r="2107"/>
          <a:stretch/>
        </p:blipFill>
        <p:spPr>
          <a:xfrm>
            <a:off x="1992414" y="5069173"/>
            <a:ext cx="910982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CDEC41-E7AF-24E2-8619-A6542A66D715}"/>
              </a:ext>
            </a:extLst>
          </p:cNvPr>
          <p:cNvSpPr txBox="1"/>
          <p:nvPr/>
        </p:nvSpPr>
        <p:spPr>
          <a:xfrm>
            <a:off x="1709485" y="6314626"/>
            <a:ext cx="1648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Cuidado de </a:t>
            </a:r>
            <a:r>
              <a:rPr lang="en-US" sz="1600" dirty="0" err="1"/>
              <a:t>Niños</a:t>
            </a:r>
            <a:endParaRPr lang="en-US" sz="16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F6D11A-E95D-11E7-8FBE-20A31F7EF310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b="3698"/>
          <a:stretch/>
        </p:blipFill>
        <p:spPr>
          <a:xfrm>
            <a:off x="3424233" y="5069173"/>
            <a:ext cx="909737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305CE4B-59BE-6664-605D-34382E94F1D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12206" y="5064283"/>
            <a:ext cx="922492" cy="9144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3BB3D55-95D7-CB68-0524-39939210C86C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b="4110"/>
          <a:stretch/>
        </p:blipFill>
        <p:spPr>
          <a:xfrm>
            <a:off x="6401105" y="5099688"/>
            <a:ext cx="962027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680B478-E56B-40F1-CC1E-4DF42A9CA59E}"/>
              </a:ext>
            </a:extLst>
          </p:cNvPr>
          <p:cNvSpPr txBox="1"/>
          <p:nvPr/>
        </p:nvSpPr>
        <p:spPr>
          <a:xfrm>
            <a:off x="3526260" y="6314626"/>
            <a:ext cx="806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Escuela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C6E7021-8484-5ED4-8E38-238D5B0EC800}"/>
              </a:ext>
            </a:extLst>
          </p:cNvPr>
          <p:cNvSpPr txBox="1"/>
          <p:nvPr/>
        </p:nvSpPr>
        <p:spPr>
          <a:xfrm>
            <a:off x="4974084" y="6301607"/>
            <a:ext cx="998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Comida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5ADACC-8B32-58FE-682C-FBD15B967EBA}"/>
              </a:ext>
            </a:extLst>
          </p:cNvPr>
          <p:cNvSpPr txBox="1"/>
          <p:nvPr/>
        </p:nvSpPr>
        <p:spPr>
          <a:xfrm>
            <a:off x="6021982" y="6317480"/>
            <a:ext cx="17924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Vivienda/</a:t>
            </a:r>
            <a:r>
              <a:rPr lang="en-US" sz="1600" dirty="0" err="1"/>
              <a:t>utilidades</a:t>
            </a: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85055D-5BE8-F077-2B60-6BEC30C6D2DE}"/>
              </a:ext>
            </a:extLst>
          </p:cNvPr>
          <p:cNvSpPr txBox="1"/>
          <p:nvPr/>
        </p:nvSpPr>
        <p:spPr>
          <a:xfrm>
            <a:off x="695298" y="8666121"/>
            <a:ext cx="14561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+mj-lt"/>
                <a:cs typeface="Lucida Sans Unicode" panose="020B0602030504020204" pitchFamily="34" charset="0"/>
              </a:rPr>
              <a:t>Servicios de apoyo y conexión de </a:t>
            </a:r>
            <a:r>
              <a:rPr lang="es-ES" sz="1100" dirty="0" err="1">
                <a:latin typeface="+mj-lt"/>
                <a:cs typeface="Lucida Sans Unicode" panose="020B0602030504020204" pitchFamily="34" charset="0"/>
              </a:rPr>
              <a:t>recursosdel</a:t>
            </a:r>
            <a:r>
              <a:rPr lang="es-ES" sz="1100" dirty="0">
                <a:latin typeface="+mj-lt"/>
                <a:cs typeface="Lucida Sans Unicode" panose="020B0602030504020204" pitchFamily="34" charset="0"/>
              </a:rPr>
              <a:t> embarazo a la edad adulta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8C95AE-DE16-DA89-85E9-5FCEE1592A64}"/>
              </a:ext>
            </a:extLst>
          </p:cNvPr>
          <p:cNvSpPr txBox="1"/>
          <p:nvPr/>
        </p:nvSpPr>
        <p:spPr>
          <a:xfrm>
            <a:off x="3322800" y="8751317"/>
            <a:ext cx="971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latin typeface="+mj-lt"/>
                <a:cs typeface="Lucida Sans Unicode" panose="020B0602030504020204" pitchFamily="34" charset="0"/>
              </a:rPr>
              <a:t>Investigación, herramientas de aprendizaje y recursos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8D693-2071-37A0-4A25-4D2136DE9E04}"/>
              </a:ext>
            </a:extLst>
          </p:cNvPr>
          <p:cNvSpPr txBox="1"/>
          <p:nvPr/>
        </p:nvSpPr>
        <p:spPr>
          <a:xfrm>
            <a:off x="5634231" y="8689279"/>
            <a:ext cx="1247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latin typeface="+mj-lt"/>
                <a:cs typeface="Lucida Sans Unicode" panose="020B0602030504020204" pitchFamily="34" charset="0"/>
              </a:rPr>
              <a:t>Recursos</a:t>
            </a:r>
            <a:r>
              <a:rPr lang="en-US" sz="1100" dirty="0">
                <a:latin typeface="+mj-lt"/>
                <a:cs typeface="Lucida Sans Unicode" panose="020B0602030504020204" pitchFamily="34" charset="0"/>
              </a:rPr>
              <a:t> </a:t>
            </a:r>
            <a:r>
              <a:rPr lang="en-US" sz="1100" dirty="0" err="1">
                <a:latin typeface="+mj-lt"/>
                <a:cs typeface="Lucida Sans Unicode" panose="020B0602030504020204" pitchFamily="34" charset="0"/>
              </a:rPr>
              <a:t>gratuitos</a:t>
            </a:r>
            <a:r>
              <a:rPr lang="en-US" sz="1100" dirty="0">
                <a:latin typeface="+mj-lt"/>
                <a:cs typeface="Lucida Sans Unicode" panose="020B0602030504020204" pitchFamily="34" charset="0"/>
              </a:rPr>
              <a:t> para </a:t>
            </a:r>
            <a:r>
              <a:rPr lang="en-US" sz="1100" dirty="0" err="1">
                <a:latin typeface="+mj-lt"/>
                <a:cs typeface="Lucida Sans Unicode" panose="020B0602030504020204" pitchFamily="34" charset="0"/>
              </a:rPr>
              <a:t>muchos</a:t>
            </a:r>
            <a:r>
              <a:rPr lang="en-US" sz="1100" dirty="0">
                <a:latin typeface="+mj-lt"/>
                <a:cs typeface="Lucida Sans Unicode" panose="020B0602030504020204" pitchFamily="34" charset="0"/>
              </a:rPr>
              <a:t> </a:t>
            </a:r>
            <a:r>
              <a:rPr lang="en-US" sz="1100" dirty="0" err="1">
                <a:latin typeface="+mj-lt"/>
                <a:cs typeface="Lucida Sans Unicode" panose="020B0602030504020204" pitchFamily="34" charset="0"/>
              </a:rPr>
              <a:t>tipos</a:t>
            </a:r>
            <a:r>
              <a:rPr lang="en-US" sz="1100" dirty="0">
                <a:latin typeface="+mj-lt"/>
                <a:cs typeface="Lucida Sans Unicode" panose="020B0602030504020204" pitchFamily="34" charset="0"/>
              </a:rPr>
              <a:t> de </a:t>
            </a:r>
            <a:r>
              <a:rPr lang="en-US" sz="1100" dirty="0" err="1">
                <a:latin typeface="+mj-lt"/>
                <a:cs typeface="Lucida Sans Unicode" panose="020B0602030504020204" pitchFamily="34" charset="0"/>
              </a:rPr>
              <a:t>familias</a:t>
            </a:r>
            <a:r>
              <a:rPr lang="en-US" sz="1100" dirty="0">
                <a:latin typeface="+mj-lt"/>
                <a:cs typeface="Lucida Sans Unicode" panose="020B0602030504020204" pitchFamily="34" charset="0"/>
              </a:rPr>
              <a:t> de </a:t>
            </a:r>
            <a:r>
              <a:rPr lang="en-US" sz="1100" dirty="0" err="1">
                <a:latin typeface="+mj-lt"/>
                <a:cs typeface="Lucida Sans Unicode" panose="020B0602030504020204" pitchFamily="34" charset="0"/>
              </a:rPr>
              <a:t>acogida</a:t>
            </a:r>
            <a:r>
              <a:rPr lang="en-US" sz="1100" dirty="0">
                <a:latin typeface="+mj-lt"/>
                <a:cs typeface="Lucida Sans Unicode" panose="020B0602030504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0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72C878349A2446B3308638CA449FF8" ma:contentTypeVersion="18" ma:contentTypeDescription="Create a new document." ma:contentTypeScope="" ma:versionID="5a9e6e8419e64501918e6a3ef43bd27f">
  <xsd:schema xmlns:xsd="http://www.w3.org/2001/XMLSchema" xmlns:xs="http://www.w3.org/2001/XMLSchema" xmlns:p="http://schemas.microsoft.com/office/2006/metadata/properties" xmlns:ns3="d029b16f-c42c-4082-902d-8d9ad16766e7" xmlns:ns4="2c851a8d-0073-4474-96e7-96b669b898dc" targetNamespace="http://schemas.microsoft.com/office/2006/metadata/properties" ma:root="true" ma:fieldsID="6cb26747b514ee98fba08d93f204a3c4" ns3:_="" ns4:_="">
    <xsd:import namespace="d029b16f-c42c-4082-902d-8d9ad16766e7"/>
    <xsd:import namespace="2c851a8d-0073-4474-96e7-96b669b898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ServiceSystemTag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9b16f-c42c-4082-902d-8d9ad16766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51a8d-0073-4474-96e7-96b669b898d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029b16f-c42c-4082-902d-8d9ad16766e7" xsi:nil="true"/>
  </documentManagement>
</p:properties>
</file>

<file path=customXml/itemProps1.xml><?xml version="1.0" encoding="utf-8"?>
<ds:datastoreItem xmlns:ds="http://schemas.openxmlformats.org/officeDocument/2006/customXml" ds:itemID="{DE07E409-9D98-4C55-A0B7-9C396D1E73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29b16f-c42c-4082-902d-8d9ad16766e7"/>
    <ds:schemaRef ds:uri="2c851a8d-0073-4474-96e7-96b669b898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E4BF78-F0EF-49C5-83F6-EA375EEA5F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AE58A-D462-4015-B12A-78434D84FEF3}">
  <ds:schemaRefs>
    <ds:schemaRef ds:uri="http://purl.org/dc/terms/"/>
    <ds:schemaRef ds:uri="d029b16f-c42c-4082-902d-8d9ad16766e7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c851a8d-0073-4474-96e7-96b669b898d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27019</TotalTime>
  <Words>349</Words>
  <Application>Microsoft Office PowerPoint</Application>
  <PresentationFormat>Custom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FrankRuehl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Simon, Bethany</dc:creator>
  <cp:lastModifiedBy>Gary Klosner</cp:lastModifiedBy>
  <cp:revision>8</cp:revision>
  <cp:lastPrinted>2025-02-28T17:22:52Z</cp:lastPrinted>
  <dcterms:created xsi:type="dcterms:W3CDTF">2024-12-06T14:44:31Z</dcterms:created>
  <dcterms:modified xsi:type="dcterms:W3CDTF">2025-04-25T19:32:10Z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0x0101009372C878349A2446B3308638CA449FF8</vt:lpwstr>
  </property>
</Properties>
</file>