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</p:sldIdLst>
  <p:sldSz cx="7772400" cy="100584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33B1F5-7FBD-408A-AF6E-9507AA316F78}" v="11" dt="2026-08-25T16:00:26.7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294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4E4A-742A-4BFB-B61D-63962F88049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CD502-EBCD-4BB5-A2FE-5BFBEFAF3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032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4E4A-742A-4BFB-B61D-63962F88049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CD502-EBCD-4BB5-A2FE-5BFBEFAF3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866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4E4A-742A-4BFB-B61D-63962F88049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CD502-EBCD-4BB5-A2FE-5BFBEFAF3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753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4E4A-742A-4BFB-B61D-63962F88049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CD502-EBCD-4BB5-A2FE-5BFBEFAF3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951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4E4A-742A-4BFB-B61D-63962F88049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CD502-EBCD-4BB5-A2FE-5BFBEFAF3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541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4E4A-742A-4BFB-B61D-63962F88049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CD502-EBCD-4BB5-A2FE-5BFBEFAF3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560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4E4A-742A-4BFB-B61D-63962F88049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CD502-EBCD-4BB5-A2FE-5BFBEFAF3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25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4E4A-742A-4BFB-B61D-63962F88049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CD502-EBCD-4BB5-A2FE-5BFBEFAF3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225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4E4A-742A-4BFB-B61D-63962F88049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CD502-EBCD-4BB5-A2FE-5BFBEFAF3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778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4E4A-742A-4BFB-B61D-63962F88049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CD502-EBCD-4BB5-A2FE-5BFBEFAF3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128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4E4A-742A-4BFB-B61D-63962F88049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CD502-EBCD-4BB5-A2FE-5BFBEFAF3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678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04E4A-742A-4BFB-B61D-63962F880492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CD502-EBCD-4BB5-A2FE-5BFBEFAF3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324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69">
            <a:extLst>
              <a:ext uri="{FF2B5EF4-FFF2-40B4-BE49-F238E27FC236}">
                <a16:creationId xmlns:a16="http://schemas.microsoft.com/office/drawing/2014/main" id="{8B61E26A-AD9C-ACED-C73C-0EBEB79FB1F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3071304" y="73578"/>
            <a:ext cx="1539673" cy="11633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2BD230-54FD-157B-5885-B0577F7AAFE4}"/>
              </a:ext>
            </a:extLst>
          </p:cNvPr>
          <p:cNvSpPr txBox="1"/>
          <p:nvPr/>
        </p:nvSpPr>
        <p:spPr>
          <a:xfrm>
            <a:off x="611110" y="128016"/>
            <a:ext cx="65501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latin typeface="FrankRuehl" panose="020E0503060101010101" pitchFamily="34" charset="-79"/>
                <a:cs typeface="FrankRuehl" panose="020E0503060101010101" pitchFamily="34" charset="-79"/>
              </a:rPr>
              <a:t>Collaborative Primary Care Newsletter</a:t>
            </a:r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547E8A17-422F-0E6C-C67C-E889F2D72ABB}"/>
              </a:ext>
            </a:extLst>
          </p:cNvPr>
          <p:cNvSpPr/>
          <p:nvPr/>
        </p:nvSpPr>
        <p:spPr>
          <a:xfrm>
            <a:off x="220111" y="958400"/>
            <a:ext cx="7299072" cy="1530965"/>
          </a:xfrm>
          <a:prstGeom prst="round2Diag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B8C501-E9A7-A51B-6DDD-4E3BC5C0A827}"/>
              </a:ext>
            </a:extLst>
          </p:cNvPr>
          <p:cNvSpPr txBox="1"/>
          <p:nvPr/>
        </p:nvSpPr>
        <p:spPr>
          <a:xfrm>
            <a:off x="291418" y="1121472"/>
            <a:ext cx="47320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CPC Phone Numbers</a:t>
            </a:r>
            <a:endParaRPr lang="en-US" sz="1600" dirty="0"/>
          </a:p>
          <a:p>
            <a:r>
              <a:rPr lang="en-US" sz="1600" dirty="0"/>
              <a:t>Nurse Line/Scheduling: 215-427-5985</a:t>
            </a:r>
          </a:p>
          <a:p>
            <a:r>
              <a:rPr lang="en-US" sz="1600" dirty="0"/>
              <a:t>Bethany, social worker: 215-427-6749</a:t>
            </a:r>
          </a:p>
          <a:p>
            <a:r>
              <a:rPr lang="en-US" sz="1600" dirty="0"/>
              <a:t>Shlonda, social worker: 215-427-3553 </a:t>
            </a:r>
          </a:p>
          <a:p>
            <a:endParaRPr lang="en-US" sz="2000" b="1" dirty="0"/>
          </a:p>
          <a:p>
            <a:endParaRPr lang="en-US" sz="2000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CD87C66-6314-3BAD-3473-A516A1A463EB}"/>
              </a:ext>
            </a:extLst>
          </p:cNvPr>
          <p:cNvSpPr txBox="1"/>
          <p:nvPr/>
        </p:nvSpPr>
        <p:spPr>
          <a:xfrm>
            <a:off x="409476" y="7347022"/>
            <a:ext cx="1332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 teens</a:t>
            </a:r>
            <a:endParaRPr lang="en-US" sz="1400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BC15964D-E609-8A08-76A9-74AFA22FF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939419E-104D-6537-8E01-A609F440370B}"/>
              </a:ext>
            </a:extLst>
          </p:cNvPr>
          <p:cNvSpPr/>
          <p:nvPr/>
        </p:nvSpPr>
        <p:spPr>
          <a:xfrm>
            <a:off x="388999" y="8801008"/>
            <a:ext cx="15997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+mj-lt"/>
                <a:cs typeface="Lucida Sans Unicode" panose="020B0602030504020204" pitchFamily="34" charset="0"/>
              </a:rPr>
              <a:t>Achieving Independence Center </a:t>
            </a:r>
          </a:p>
          <a:p>
            <a:pPr algn="ctr"/>
            <a:r>
              <a:rPr lang="en-US" sz="1200" dirty="0">
                <a:latin typeface="+mj-lt"/>
                <a:cs typeface="Lucida Sans Unicode" panose="020B0602030504020204" pitchFamily="34" charset="0"/>
              </a:rPr>
              <a:t>14-23 years old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C0DC0FF-686C-B478-BC1B-D3E43CDFD82A}"/>
              </a:ext>
            </a:extLst>
          </p:cNvPr>
          <p:cNvSpPr txBox="1"/>
          <p:nvPr/>
        </p:nvSpPr>
        <p:spPr>
          <a:xfrm>
            <a:off x="2547557" y="565508"/>
            <a:ext cx="2900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cs typeface="FrankRuehl" panose="020E0503060101010101" pitchFamily="34" charset="-79"/>
              </a:rPr>
              <a:t>Resources for Foster Families</a:t>
            </a:r>
          </a:p>
          <a:p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239CF68-7489-7D3A-2B9F-BAFA1111D41B}"/>
              </a:ext>
            </a:extLst>
          </p:cNvPr>
          <p:cNvSpPr/>
          <p:nvPr/>
        </p:nvSpPr>
        <p:spPr>
          <a:xfrm>
            <a:off x="1876781" y="8908117"/>
            <a:ext cx="18672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cs typeface="Lucida Sans Unicode" panose="020B0602030504020204" pitchFamily="34" charset="0"/>
              </a:rPr>
              <a:t>Scholarships and Grants for College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3BD05B9-7C1F-0EBD-AA8D-347B1481C91C}"/>
              </a:ext>
            </a:extLst>
          </p:cNvPr>
          <p:cNvSpPr/>
          <p:nvPr/>
        </p:nvSpPr>
        <p:spPr>
          <a:xfrm>
            <a:off x="3674534" y="8908117"/>
            <a:ext cx="20614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cs typeface="Lucida Sans Unicode" panose="020B0602030504020204" pitchFamily="34" charset="0"/>
              </a:rPr>
              <a:t>Youth Valley House </a:t>
            </a:r>
          </a:p>
          <a:p>
            <a:pPr algn="ctr"/>
            <a:r>
              <a:rPr lang="en-US" sz="1200" dirty="0">
                <a:cs typeface="Lucida Sans Unicode" panose="020B0602030504020204" pitchFamily="34" charset="0"/>
              </a:rPr>
              <a:t>16-21 years old</a:t>
            </a:r>
          </a:p>
          <a:p>
            <a:pPr algn="ctr"/>
            <a:r>
              <a:rPr lang="en-US" sz="1200" dirty="0">
                <a:cs typeface="Lucida Sans Unicode" panose="020B0602030504020204" pitchFamily="34" charset="0"/>
              </a:rPr>
              <a:t>Housing &amp; support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1B31C81-996F-B1EA-A3CE-DC1D7E8AF23E}"/>
              </a:ext>
            </a:extLst>
          </p:cNvPr>
          <p:cNvSpPr/>
          <p:nvPr/>
        </p:nvSpPr>
        <p:spPr>
          <a:xfrm>
            <a:off x="5713462" y="8901900"/>
            <a:ext cx="14229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+mj-lt"/>
                <a:cs typeface="Lucida Sans Unicode" panose="020B0602030504020204" pitchFamily="34" charset="0"/>
              </a:rPr>
              <a:t>Foster Club</a:t>
            </a:r>
          </a:p>
          <a:p>
            <a:pPr algn="ctr"/>
            <a:r>
              <a:rPr lang="en-US" sz="1200" dirty="0">
                <a:latin typeface="+mj-lt"/>
                <a:cs typeface="Lucida Sans Unicode" panose="020B0602030504020204" pitchFamily="34" charset="0"/>
              </a:rPr>
              <a:t>National network for youth 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EA446BBE-5609-C28C-8949-A7AB43A2E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518" y="7864295"/>
            <a:ext cx="914400" cy="945661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F5FD6053-A037-7B28-08DF-4A6EBC2EC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0930" y="7848296"/>
            <a:ext cx="936702" cy="9144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36DA93-7806-8D9B-3B41-6A2AF1E6A1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8184" y="7848296"/>
            <a:ext cx="954139" cy="988709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4EC14A15-AAC3-7895-63DA-110F1807701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42" t="7884" r="7672" b="8022"/>
          <a:stretch/>
        </p:blipFill>
        <p:spPr>
          <a:xfrm>
            <a:off x="5992875" y="7879674"/>
            <a:ext cx="914400" cy="914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A81DF8-C618-4210-3AE4-77E48CE9FF0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997890" y="958644"/>
            <a:ext cx="31322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000" b="1" dirty="0"/>
          </a:p>
          <a:p>
            <a:endParaRPr lang="en-US" sz="2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8FC0BA-27B2-2D3E-7720-008BAA125A31}"/>
              </a:ext>
            </a:extLst>
          </p:cNvPr>
          <p:cNvSpPr txBox="1"/>
          <p:nvPr/>
        </p:nvSpPr>
        <p:spPr>
          <a:xfrm>
            <a:off x="5543782" y="1305749"/>
            <a:ext cx="15856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  </a:t>
            </a:r>
          </a:p>
          <a:p>
            <a:r>
              <a:rPr lang="en-US" sz="1600" dirty="0"/>
              <a:t> Saturday</a:t>
            </a:r>
          </a:p>
          <a:p>
            <a:r>
              <a:rPr lang="en-US" sz="1600" dirty="0"/>
              <a:t> 8 AM -11:30 AM</a:t>
            </a:r>
          </a:p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872695-03A3-C482-3B4D-3091F8FBE69E}"/>
              </a:ext>
            </a:extLst>
          </p:cNvPr>
          <p:cNvSpPr txBox="1"/>
          <p:nvPr/>
        </p:nvSpPr>
        <p:spPr>
          <a:xfrm>
            <a:off x="4072111" y="1485032"/>
            <a:ext cx="16739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Monday-Friday</a:t>
            </a:r>
          </a:p>
          <a:p>
            <a:pPr algn="ctr"/>
            <a:r>
              <a:rPr lang="en-US" sz="1600" dirty="0"/>
              <a:t>8:30-11:30 AM</a:t>
            </a:r>
          </a:p>
          <a:p>
            <a:pPr algn="ctr"/>
            <a:r>
              <a:rPr lang="en-US" sz="1600" dirty="0"/>
              <a:t>12:30-3:30 PM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1C1A0F-EF60-5F0B-9720-F3F3D00F18A0}"/>
              </a:ext>
            </a:extLst>
          </p:cNvPr>
          <p:cNvSpPr txBox="1"/>
          <p:nvPr/>
        </p:nvSpPr>
        <p:spPr>
          <a:xfrm>
            <a:off x="3950483" y="1042854"/>
            <a:ext cx="7137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Aptos" panose="020B0004020202020204" pitchFamily="34" charset="0"/>
              </a:rPr>
              <a:t>CUC Walk In Sick Clinic</a:t>
            </a:r>
          </a:p>
          <a:p>
            <a:endParaRPr lang="en-US" sz="1600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E51525B-8CFC-1B24-012E-B395B12F5A9A}"/>
              </a:ext>
            </a:extLst>
          </p:cNvPr>
          <p:cNvSpPr txBox="1"/>
          <p:nvPr/>
        </p:nvSpPr>
        <p:spPr>
          <a:xfrm>
            <a:off x="318891" y="6137689"/>
            <a:ext cx="232744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For families actively in adoption process and permanent legal custodians. Helps connect to support groups, respite care and other resources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DA2D489-3600-8AA2-BBC7-BCEC092B15C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958" r="11108" b="12217"/>
          <a:stretch>
            <a:fillRect/>
          </a:stretch>
        </p:blipFill>
        <p:spPr>
          <a:xfrm>
            <a:off x="5879141" y="4885183"/>
            <a:ext cx="933340" cy="926555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F6927B5F-7E26-D0DC-1470-1F6BDCC80EE0}"/>
              </a:ext>
            </a:extLst>
          </p:cNvPr>
          <p:cNvSpPr/>
          <p:nvPr/>
        </p:nvSpPr>
        <p:spPr>
          <a:xfrm>
            <a:off x="5713462" y="5876492"/>
            <a:ext cx="11897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cs typeface="Lucida Sans Unicode" panose="020B0602030504020204" pitchFamily="34" charset="0"/>
              </a:rPr>
              <a:t>Parent Cafés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4F5CE2D-2178-7DDB-E685-7318F7527D39}"/>
              </a:ext>
            </a:extLst>
          </p:cNvPr>
          <p:cNvSpPr txBox="1"/>
          <p:nvPr/>
        </p:nvSpPr>
        <p:spPr>
          <a:xfrm>
            <a:off x="5497872" y="6138290"/>
            <a:ext cx="20213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Lucida Sans Unicode" panose="020B0602030504020204" pitchFamily="34" charset="0"/>
              </a:rPr>
              <a:t>Free meet ups/ groups throughout the city for caregivers, parents, and caregivers with foster kids</a:t>
            </a:r>
          </a:p>
          <a:p>
            <a:endParaRPr lang="en-US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92936F46-9319-4EDA-A8C1-FB54C64931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9113" y="4773549"/>
            <a:ext cx="1065211" cy="103841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EDBC2D50-74A6-A26D-64CF-4233A87D16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5418" y="2693538"/>
            <a:ext cx="960120" cy="950014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60C1BAF-B39F-71FB-13BA-370BCB36215C}"/>
              </a:ext>
            </a:extLst>
          </p:cNvPr>
          <p:cNvSpPr txBox="1"/>
          <p:nvPr/>
        </p:nvSpPr>
        <p:spPr>
          <a:xfrm>
            <a:off x="636906" y="3636336"/>
            <a:ext cx="15941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cs typeface="Lucida Sans Unicode" panose="020B0602030504020204" pitchFamily="34" charset="0"/>
              </a:rPr>
              <a:t>Fostering Philly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1CEE8F3-365C-2CE3-1096-E499E769A145}"/>
              </a:ext>
            </a:extLst>
          </p:cNvPr>
          <p:cNvSpPr txBox="1"/>
          <p:nvPr/>
        </p:nvSpPr>
        <p:spPr>
          <a:xfrm>
            <a:off x="363715" y="3964222"/>
            <a:ext cx="21838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cs typeface="Lucida Sans Unicode" panose="020B0602030504020204" pitchFamily="34" charset="0"/>
              </a:rPr>
              <a:t>Guidebooks covering benefits, legal processes, education, and resources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E92F70B-B4D9-5526-548A-63FC5F57C009}"/>
              </a:ext>
            </a:extLst>
          </p:cNvPr>
          <p:cNvSpPr txBox="1"/>
          <p:nvPr/>
        </p:nvSpPr>
        <p:spPr>
          <a:xfrm>
            <a:off x="2676722" y="5811738"/>
            <a:ext cx="255264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Tips for Visits: before and after, supervised and unsupervised</a:t>
            </a:r>
          </a:p>
          <a:p>
            <a:endParaRPr lang="en-US" dirty="0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112F7DAE-1AB5-1F8D-D270-E50E09E9DD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08258" y="4820496"/>
            <a:ext cx="931465" cy="923330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810B94F8-613A-9635-D0E5-FF7475555A60}"/>
              </a:ext>
            </a:extLst>
          </p:cNvPr>
          <p:cNvSpPr/>
          <p:nvPr/>
        </p:nvSpPr>
        <p:spPr>
          <a:xfrm>
            <a:off x="3060505" y="3668597"/>
            <a:ext cx="14333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cs typeface="Lucida Sans Unicode" panose="020B0602030504020204" pitchFamily="34" charset="0"/>
              </a:rPr>
              <a:t>Sesame Street</a:t>
            </a:r>
            <a:endParaRPr lang="en-US" sz="1200" dirty="0">
              <a:cs typeface="Lucida Sans Unicode" panose="020B0602030504020204" pitchFamily="34" charset="0"/>
            </a:endParaRP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E20B8907-CA8C-3FEC-6722-A7BF5A5013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01702" y="2704655"/>
            <a:ext cx="944578" cy="96159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0E7379FF-56AE-66D6-A7CD-FF2BD507D1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17591" y="2706133"/>
            <a:ext cx="981457" cy="960120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C4E42E7D-8C3C-BC58-FA93-AA272AAF478E}"/>
              </a:ext>
            </a:extLst>
          </p:cNvPr>
          <p:cNvSpPr txBox="1"/>
          <p:nvPr/>
        </p:nvSpPr>
        <p:spPr>
          <a:xfrm>
            <a:off x="5489894" y="3651149"/>
            <a:ext cx="17118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cs typeface="Lucida Sans Unicode" panose="020B0602030504020204" pitchFamily="34" charset="0"/>
              </a:rPr>
              <a:t>Fostering Hope</a:t>
            </a:r>
          </a:p>
          <a:p>
            <a:pPr algn="ctr"/>
            <a:endParaRPr lang="en-US" sz="1600" dirty="0">
              <a:cs typeface="Lucida Sans Unicode" panose="020B0602030504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00E6583-A835-0C48-02C7-687E0A3227FD}"/>
              </a:ext>
            </a:extLst>
          </p:cNvPr>
          <p:cNvSpPr txBox="1"/>
          <p:nvPr/>
        </p:nvSpPr>
        <p:spPr>
          <a:xfrm>
            <a:off x="5253890" y="4015673"/>
            <a:ext cx="21838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+mj-lt"/>
                <a:cs typeface="Lucida Sans Unicode" panose="020B0602030504020204" pitchFamily="34" charset="0"/>
              </a:rPr>
              <a:t> Provides concrete resources to foster kids/families including clothes, duffle bags, and phones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BC10057-16D4-97C5-89F2-95A26816DCC0}"/>
              </a:ext>
            </a:extLst>
          </p:cNvPr>
          <p:cNvSpPr txBox="1"/>
          <p:nvPr/>
        </p:nvSpPr>
        <p:spPr>
          <a:xfrm>
            <a:off x="810421" y="5845715"/>
            <a:ext cx="9007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SWAN</a:t>
            </a:r>
            <a:r>
              <a:rPr lang="en-US" sz="1200" dirty="0"/>
              <a:t> </a:t>
            </a:r>
            <a:endParaRPr lang="en-US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A49C818-5DFA-1960-1FCB-47874E448143}"/>
              </a:ext>
            </a:extLst>
          </p:cNvPr>
          <p:cNvSpPr txBox="1"/>
          <p:nvPr/>
        </p:nvSpPr>
        <p:spPr>
          <a:xfrm>
            <a:off x="2810428" y="3964221"/>
            <a:ext cx="20557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cs typeface="Lucida Sans Unicode" panose="020B0602030504020204" pitchFamily="34" charset="0"/>
              </a:rPr>
              <a:t>Videos, activities, and resources for made for foster families</a:t>
            </a:r>
            <a:endParaRPr lang="en-US" dirty="0"/>
          </a:p>
        </p:txBody>
      </p:sp>
      <p:sp>
        <p:nvSpPr>
          <p:cNvPr id="91" name="Rectangle: Diagonal Corners Rounded 90">
            <a:extLst>
              <a:ext uri="{FF2B5EF4-FFF2-40B4-BE49-F238E27FC236}">
                <a16:creationId xmlns:a16="http://schemas.microsoft.com/office/drawing/2014/main" id="{C50329CB-F0F7-5791-DD11-5399EE8011FB}"/>
              </a:ext>
            </a:extLst>
          </p:cNvPr>
          <p:cNvSpPr/>
          <p:nvPr/>
        </p:nvSpPr>
        <p:spPr>
          <a:xfrm rot="10800000">
            <a:off x="318891" y="7276463"/>
            <a:ext cx="7139531" cy="2653920"/>
          </a:xfrm>
          <a:prstGeom prst="round2Diag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232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B1688F4F-E432-685B-0F91-E8D0E24A2BCF}"/>
              </a:ext>
            </a:extLst>
          </p:cNvPr>
          <p:cNvSpPr/>
          <p:nvPr/>
        </p:nvSpPr>
        <p:spPr>
          <a:xfrm>
            <a:off x="356611" y="396156"/>
            <a:ext cx="6722435" cy="2795080"/>
          </a:xfrm>
          <a:prstGeom prst="round2Diag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7C8069-3D3B-6005-F0FE-E7F7D5796AC0}"/>
              </a:ext>
            </a:extLst>
          </p:cNvPr>
          <p:cNvSpPr txBox="1"/>
          <p:nvPr/>
        </p:nvSpPr>
        <p:spPr>
          <a:xfrm>
            <a:off x="537884" y="736472"/>
            <a:ext cx="65411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For kinship families   </a:t>
            </a:r>
            <a:r>
              <a:rPr lang="en-US" sz="1400" dirty="0"/>
              <a:t>additional resources for families in kinship care &amp; grandfamilies, families can connect for additional services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9BA1B0-576F-65FA-B19A-A1C7C17EFFF6}"/>
              </a:ext>
            </a:extLst>
          </p:cNvPr>
          <p:cNvSpPr txBox="1"/>
          <p:nvPr/>
        </p:nvSpPr>
        <p:spPr>
          <a:xfrm>
            <a:off x="78423" y="3831510"/>
            <a:ext cx="44383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ptos" panose="020B0004020202020204" pitchFamily="34" charset="0"/>
              </a:rPr>
              <a:t>Free/low-cost resources for everyone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EFE409-66BD-F024-7B60-A18460C6408C}"/>
              </a:ext>
            </a:extLst>
          </p:cNvPr>
          <p:cNvSpPr/>
          <p:nvPr/>
        </p:nvSpPr>
        <p:spPr>
          <a:xfrm>
            <a:off x="4098083" y="2335633"/>
            <a:ext cx="118971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cs typeface="Lucida Sans Unicode" panose="020B0602030504020204" pitchFamily="34" charset="0"/>
              </a:rPr>
              <a:t>Philadelphia Corporation on Aging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5224CE-CB51-F811-3648-7B22170A8565}"/>
              </a:ext>
            </a:extLst>
          </p:cNvPr>
          <p:cNvSpPr/>
          <p:nvPr/>
        </p:nvSpPr>
        <p:spPr>
          <a:xfrm>
            <a:off x="2336546" y="2324798"/>
            <a:ext cx="118971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cs typeface="Lucida Sans Unicode" panose="020B0602030504020204" pitchFamily="34" charset="0"/>
              </a:rPr>
              <a:t>GrandFamily</a:t>
            </a:r>
            <a:r>
              <a:rPr lang="en-US" sz="1400" dirty="0">
                <a:cs typeface="Lucida Sans Unicode" panose="020B0602030504020204" pitchFamily="34" charset="0"/>
              </a:rPr>
              <a:t> Resource Center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ACBC38D-3716-414C-FDC3-BE91E3F8B609}"/>
              </a:ext>
            </a:extLst>
          </p:cNvPr>
          <p:cNvSpPr/>
          <p:nvPr/>
        </p:nvSpPr>
        <p:spPr>
          <a:xfrm>
            <a:off x="781250" y="2304440"/>
            <a:ext cx="11897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cs typeface="Lucida Sans Unicode" panose="020B0602030504020204" pitchFamily="34" charset="0"/>
              </a:rPr>
              <a:t>PA </a:t>
            </a:r>
            <a:r>
              <a:rPr lang="en-US" sz="1400" dirty="0" err="1">
                <a:cs typeface="Lucida Sans Unicode" panose="020B0602030504020204" pitchFamily="34" charset="0"/>
              </a:rPr>
              <a:t>KinConnector</a:t>
            </a:r>
            <a:endParaRPr lang="en-US" sz="1400" dirty="0">
              <a:cs typeface="Lucida Sans Unicode" panose="020B0602030504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2CBDFA1-A867-ECE3-E934-BC8DB42E86F2}"/>
              </a:ext>
            </a:extLst>
          </p:cNvPr>
          <p:cNvSpPr/>
          <p:nvPr/>
        </p:nvSpPr>
        <p:spPr>
          <a:xfrm>
            <a:off x="914600" y="7498826"/>
            <a:ext cx="11897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cs typeface="Lucida Sans Unicode" panose="020B0602030504020204" pitchFamily="34" charset="0"/>
              </a:rPr>
              <a:t>Philly Loves Families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2868FCB-8628-9841-4293-FF7E57427996}"/>
              </a:ext>
            </a:extLst>
          </p:cNvPr>
          <p:cNvSpPr/>
          <p:nvPr/>
        </p:nvSpPr>
        <p:spPr>
          <a:xfrm>
            <a:off x="5577000" y="2412068"/>
            <a:ext cx="11897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cs typeface="Lucida Sans Unicode" panose="020B0602030504020204" pitchFamily="34" charset="0"/>
              </a:rPr>
              <a:t>Grands as Parents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EECFECFC-D5F7-9189-7FD9-7E0A67EE9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221" y="1361037"/>
            <a:ext cx="1000296" cy="99277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AF9016B-B062-3B70-3F89-0386F324C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336" y="1435685"/>
            <a:ext cx="914400" cy="9144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C32480A-1F74-FFE9-8AF7-533C02DD9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5665" y="1397992"/>
            <a:ext cx="962526" cy="9144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88796C8F-A384-20A3-46C8-0A969635A9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1492" y="1421176"/>
            <a:ext cx="1005597" cy="98325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70DCDE2E-1800-13A5-AECD-419C5FBAA6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2540" y="6481343"/>
            <a:ext cx="957600" cy="914400"/>
          </a:xfrm>
          <a:prstGeom prst="rect">
            <a:avLst/>
          </a:prstGeom>
        </p:spPr>
      </p:pic>
      <p:sp>
        <p:nvSpPr>
          <p:cNvPr id="56" name="Rectangle 1">
            <a:extLst>
              <a:ext uri="{FF2B5EF4-FFF2-40B4-BE49-F238E27FC236}">
                <a16:creationId xmlns:a16="http://schemas.microsoft.com/office/drawing/2014/main" id="{51FF98C0-C084-47E4-152B-A06231F2A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01DFD1-773C-1495-34BA-446DCB285ED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277" t="2662" r="5643" b="498"/>
          <a:stretch/>
        </p:blipFill>
        <p:spPr>
          <a:xfrm>
            <a:off x="466021" y="4469471"/>
            <a:ext cx="914400" cy="9449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8F23A1-3875-2C1B-5687-9A458F58F26E}"/>
              </a:ext>
            </a:extLst>
          </p:cNvPr>
          <p:cNvSpPr txBox="1">
            <a:spLocks/>
          </p:cNvSpPr>
          <p:nvPr/>
        </p:nvSpPr>
        <p:spPr>
          <a:xfrm>
            <a:off x="175741" y="5507375"/>
            <a:ext cx="1376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Mental Health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EDC4AE-8954-73BD-2A1A-40FBB23E295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2107"/>
          <a:stretch/>
        </p:blipFill>
        <p:spPr>
          <a:xfrm>
            <a:off x="1905881" y="4455539"/>
            <a:ext cx="910982" cy="914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CCDEC41-E7AF-24E2-8619-A6542A66D715}"/>
              </a:ext>
            </a:extLst>
          </p:cNvPr>
          <p:cNvSpPr txBox="1">
            <a:spLocks/>
          </p:cNvSpPr>
          <p:nvPr/>
        </p:nvSpPr>
        <p:spPr>
          <a:xfrm>
            <a:off x="1813388" y="5514374"/>
            <a:ext cx="10267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Child Care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8F6D11A-E95D-11E7-8FBE-20A31F7EF31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3698"/>
          <a:stretch/>
        </p:blipFill>
        <p:spPr>
          <a:xfrm>
            <a:off x="3342323" y="4432003"/>
            <a:ext cx="909737" cy="914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05CE4B-59BE-6664-605D-34382E94F1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77520" y="4455539"/>
            <a:ext cx="922492" cy="9144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3BB3D55-95D7-CB68-0524-39939210C86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b="4110"/>
          <a:stretch/>
        </p:blipFill>
        <p:spPr>
          <a:xfrm>
            <a:off x="6225472" y="4432003"/>
            <a:ext cx="962027" cy="9144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680B478-E56B-40F1-CC1E-4DF42A9CA59E}"/>
              </a:ext>
            </a:extLst>
          </p:cNvPr>
          <p:cNvSpPr txBox="1">
            <a:spLocks/>
          </p:cNvSpPr>
          <p:nvPr/>
        </p:nvSpPr>
        <p:spPr>
          <a:xfrm>
            <a:off x="3158174" y="5525182"/>
            <a:ext cx="14510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School Support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6E7021-8484-5ED4-8E38-238D5B0EC800}"/>
              </a:ext>
            </a:extLst>
          </p:cNvPr>
          <p:cNvSpPr txBox="1">
            <a:spLocks/>
          </p:cNvSpPr>
          <p:nvPr/>
        </p:nvSpPr>
        <p:spPr>
          <a:xfrm>
            <a:off x="4927243" y="5552283"/>
            <a:ext cx="613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Food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5ADACC-8B32-58FE-682C-FBD15B967EBA}"/>
              </a:ext>
            </a:extLst>
          </p:cNvPr>
          <p:cNvSpPr txBox="1">
            <a:spLocks/>
          </p:cNvSpPr>
          <p:nvPr/>
        </p:nvSpPr>
        <p:spPr>
          <a:xfrm>
            <a:off x="5910334" y="5525182"/>
            <a:ext cx="1559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Housing/utilities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85055D-5BE8-F077-2B60-6BEC30C6D2DE}"/>
              </a:ext>
            </a:extLst>
          </p:cNvPr>
          <p:cNvSpPr txBox="1"/>
          <p:nvPr/>
        </p:nvSpPr>
        <p:spPr>
          <a:xfrm>
            <a:off x="720595" y="8083176"/>
            <a:ext cx="14561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Lucida Sans Unicode" panose="020B0602030504020204" pitchFamily="34" charset="0"/>
              </a:rPr>
              <a:t>Support services &amp; resource connection</a:t>
            </a:r>
          </a:p>
          <a:p>
            <a:pPr algn="ctr"/>
            <a:r>
              <a:rPr lang="en-US" sz="1200" dirty="0">
                <a:cs typeface="Lucida Sans Unicode" panose="020B0602030504020204" pitchFamily="34" charset="0"/>
              </a:rPr>
              <a:t>from pregnancy to adulthood</a:t>
            </a:r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B8D693-2071-37A0-4A25-4D2136DE9E04}"/>
              </a:ext>
            </a:extLst>
          </p:cNvPr>
          <p:cNvSpPr txBox="1"/>
          <p:nvPr/>
        </p:nvSpPr>
        <p:spPr>
          <a:xfrm>
            <a:off x="5518826" y="8029266"/>
            <a:ext cx="12478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Lucida Sans Unicode" panose="020B0602030504020204" pitchFamily="34" charset="0"/>
              </a:rPr>
              <a:t>Many locations throughout the city, see what benefits you qualify for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2622396-3D12-F9BA-F3AC-E75FEF74571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98817" y="6465826"/>
            <a:ext cx="933340" cy="940806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CEF07C4-C460-0096-CECF-95FD696A6EBF}"/>
              </a:ext>
            </a:extLst>
          </p:cNvPr>
          <p:cNvSpPr/>
          <p:nvPr/>
        </p:nvSpPr>
        <p:spPr>
          <a:xfrm>
            <a:off x="5518826" y="7588685"/>
            <a:ext cx="11897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cs typeface="Lucida Sans Unicode" panose="020B0602030504020204" pitchFamily="34" charset="0"/>
              </a:rPr>
              <a:t>Benephilly</a:t>
            </a:r>
            <a:endParaRPr lang="en-US" sz="1400" dirty="0">
              <a:cs typeface="Lucida Sans Unicode" panose="020B0602030504020204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E416676-B5CE-8820-D29F-9943FFA596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43166" y="6516464"/>
            <a:ext cx="920344" cy="89016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0FF4C59-B1EA-53F1-282C-BBFFA2A021B2}"/>
              </a:ext>
            </a:extLst>
          </p:cNvPr>
          <p:cNvSpPr txBox="1"/>
          <p:nvPr/>
        </p:nvSpPr>
        <p:spPr>
          <a:xfrm>
            <a:off x="2946580" y="8083176"/>
            <a:ext cx="18276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Free evaluations and support connecting to therapies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822984D-9626-CDC6-9BE4-8E70997F5792}"/>
              </a:ext>
            </a:extLst>
          </p:cNvPr>
          <p:cNvSpPr/>
          <p:nvPr/>
        </p:nvSpPr>
        <p:spPr>
          <a:xfrm>
            <a:off x="3297300" y="7483294"/>
            <a:ext cx="11897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cs typeface="Lucida Sans Unicode" panose="020B0602030504020204" pitchFamily="34" charset="0"/>
              </a:rPr>
              <a:t>Early Intervention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3E65893-56FE-B5E7-2C49-1AD86068CC90}"/>
              </a:ext>
            </a:extLst>
          </p:cNvPr>
          <p:cNvSpPr txBox="1"/>
          <p:nvPr/>
        </p:nvSpPr>
        <p:spPr>
          <a:xfrm>
            <a:off x="2509727" y="8828677"/>
            <a:ext cx="33753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0-3 years old: </a:t>
            </a:r>
            <a:r>
              <a:rPr lang="en-US" sz="1200" dirty="0" err="1"/>
              <a:t>Childlink</a:t>
            </a:r>
            <a:r>
              <a:rPr lang="en-US" sz="1200" dirty="0"/>
              <a:t> – 215-685-4646</a:t>
            </a:r>
          </a:p>
          <a:p>
            <a:r>
              <a:rPr lang="en-US" sz="1200" dirty="0"/>
              <a:t>3-5 years old: Elwyn –  215-222-8054</a:t>
            </a:r>
          </a:p>
        </p:txBody>
      </p:sp>
    </p:spTree>
    <p:extLst>
      <p:ext uri="{BB962C8B-B14F-4D97-AF65-F5344CB8AC3E}">
        <p14:creationId xmlns:p14="http://schemas.microsoft.com/office/powerpoint/2010/main" val="1455108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72C878349A2446B3308638CA449FF8" ma:contentTypeVersion="18" ma:contentTypeDescription="Create a new document." ma:contentTypeScope="" ma:versionID="5a9e6e8419e64501918e6a3ef43bd27f">
  <xsd:schema xmlns:xsd="http://www.w3.org/2001/XMLSchema" xmlns:xs="http://www.w3.org/2001/XMLSchema" xmlns:p="http://schemas.microsoft.com/office/2006/metadata/properties" xmlns:ns3="d029b16f-c42c-4082-902d-8d9ad16766e7" xmlns:ns4="2c851a8d-0073-4474-96e7-96b669b898dc" targetNamespace="http://schemas.microsoft.com/office/2006/metadata/properties" ma:root="true" ma:fieldsID="6cb26747b514ee98fba08d93f204a3c4" ns3:_="" ns4:_="">
    <xsd:import namespace="d029b16f-c42c-4082-902d-8d9ad16766e7"/>
    <xsd:import namespace="2c851a8d-0073-4474-96e7-96b669b898d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Location" minOccurs="0"/>
                <xsd:element ref="ns3:MediaServiceSystemTags" minOccurs="0"/>
                <xsd:element ref="ns3:MediaServiceSearchPropertie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29b16f-c42c-4082-902d-8d9ad16766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851a8d-0073-4474-96e7-96b669b898d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029b16f-c42c-4082-902d-8d9ad16766e7" xsi:nil="true"/>
  </documentManagement>
</p:properties>
</file>

<file path=customXml/itemProps1.xml><?xml version="1.0" encoding="utf-8"?>
<ds:datastoreItem xmlns:ds="http://schemas.openxmlformats.org/officeDocument/2006/customXml" ds:itemID="{DE07E409-9D98-4C55-A0B7-9C396D1E73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29b16f-c42c-4082-902d-8d9ad16766e7"/>
    <ds:schemaRef ds:uri="2c851a8d-0073-4474-96e7-96b669b898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4E4BF78-F0EF-49C5-83F6-EA375EEA5FB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AAE58A-D462-4015-B12A-78434D84FEF3}">
  <ds:schemaRefs>
    <ds:schemaRef ds:uri="http://purl.org/dc/terms/"/>
    <ds:schemaRef ds:uri="d029b16f-c42c-4082-902d-8d9ad16766e7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2c851a8d-0073-4474-96e7-96b669b898d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32938</TotalTime>
  <Words>270</Words>
  <Application>Microsoft Office PowerPoint</Application>
  <PresentationFormat>Custom</PresentationFormat>
  <Paragraphs>53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FrankRuehl</vt:lpstr>
      <vt:lpstr>Lucida Sans Unicode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Simon, Bethany</dc:creator>
  <cp:lastModifiedBy>Simon, Bethany</cp:lastModifiedBy>
  <cp:revision>6</cp:revision>
  <cp:lastPrinted>2025-02-28T17:22:52Z</cp:lastPrinted>
  <dcterms:created xsi:type="dcterms:W3CDTF">2024-12-06T14:44:31Z</dcterms:created>
  <dcterms:modified xsi:type="dcterms:W3CDTF">2026-08-25T16:48:17Z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0x0101009372C878349A2446B3308638CA449FF8</vt:lpwstr>
  </property>
</Properties>
</file>