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Barlow Bold" panose="020B0604020202020204" charset="0"/>
      <p:regular r:id="rId20"/>
    </p:embeddedFont>
    <p:embeddedFont>
      <p:font typeface="Barlow Semi-Bold" panose="020B0604020202020204" charset="0"/>
      <p:regular r:id="rId21"/>
    </p:embeddedFont>
    <p:embeddedFont>
      <p:font typeface="Barlow SemiCondensed Bold" panose="020B0604020202020204" charset="0"/>
      <p:regular r:id="rId22"/>
    </p:embeddedFont>
    <p:embeddedFont>
      <p:font typeface="Buffalo" panose="020B0604020202020204" charset="0"/>
      <p:regular r:id="rId23"/>
    </p:embeddedFont>
    <p:embeddedFont>
      <p:font typeface="Canva Sans" panose="020B0604020202020204" charset="0"/>
      <p:regular r:id="rId24"/>
    </p:embeddedFont>
    <p:embeddedFont>
      <p:font typeface="Canva Sans Bold" panose="020B0604020202020204" charset="0"/>
      <p:regular r:id="rId25"/>
    </p:embeddedFont>
    <p:embeddedFont>
      <p:font typeface="Canva Sans Italics" panose="020B0604020202020204" charset="0"/>
      <p:regular r:id="rId26"/>
    </p:embeddedFont>
    <p:embeddedFont>
      <p:font typeface="Droid Serif 2 Italics" panose="020B0604020202020204" charset="0"/>
      <p:regular r:id="rId27"/>
    </p:embeddedFont>
    <p:embeddedFont>
      <p:font typeface="Droid Serif 3" panose="020B0604020202020204" charset="0"/>
      <p:regular r:id="rId28"/>
    </p:embeddedFont>
    <p:embeddedFont>
      <p:font typeface="Lato 1" panose="020B0604020202020204" charset="0"/>
      <p:regular r:id="rId29"/>
    </p:embeddedFont>
    <p:embeddedFont>
      <p:font typeface="Lato 1 Heavy" panose="020B0604020202020204" charset="0"/>
      <p:regular r:id="rId30"/>
    </p:embeddedFont>
    <p:embeddedFont>
      <p:font typeface="Lato 2" panose="020B0604020202020204" charset="0"/>
      <p:regular r:id="rId31"/>
    </p:embeddedFont>
    <p:embeddedFont>
      <p:font typeface="Lato 2 Bold" panose="020B0604020202020204" charset="0"/>
      <p:regular r:id="rId32"/>
    </p:embeddedFont>
    <p:embeddedFont>
      <p:font typeface="Lato 2 Italics" panose="020B0604020202020204" charset="0"/>
      <p:regular r:id="rId33"/>
    </p:embeddedFont>
    <p:embeddedFont>
      <p:font typeface="Lato 3" panose="020B0604020202020204" charset="0"/>
      <p:regular r:id="rId34"/>
    </p:embeddedFont>
    <p:embeddedFont>
      <p:font typeface="Lato 4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6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S&amp;T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64.sv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mailto:ccamp@philadesv.wish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png"/><Relationship Id="rId39" Type="http://schemas.openxmlformats.org/officeDocument/2006/relationships/image" Target="../media/image59.svg"/><Relationship Id="rId21" Type="http://schemas.openxmlformats.org/officeDocument/2006/relationships/image" Target="../media/image41.svg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svg"/><Relationship Id="rId33" Type="http://schemas.openxmlformats.org/officeDocument/2006/relationships/image" Target="../media/image53.svg"/><Relationship Id="rId38" Type="http://schemas.openxmlformats.org/officeDocument/2006/relationships/image" Target="../media/image58.png"/><Relationship Id="rId2" Type="http://schemas.openxmlformats.org/officeDocument/2006/relationships/image" Target="../media/image22.jpeg"/><Relationship Id="rId16" Type="http://schemas.openxmlformats.org/officeDocument/2006/relationships/image" Target="../media/image36.svg"/><Relationship Id="rId20" Type="http://schemas.openxmlformats.org/officeDocument/2006/relationships/image" Target="../media/image40.png"/><Relationship Id="rId29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png"/><Relationship Id="rId35" Type="http://schemas.openxmlformats.org/officeDocument/2006/relationships/image" Target="../media/image55.svg"/><Relationship Id="rId8" Type="http://schemas.openxmlformats.org/officeDocument/2006/relationships/image" Target="../media/image28.svg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svg"/><Relationship Id="rId18" Type="http://schemas.openxmlformats.org/officeDocument/2006/relationships/image" Target="../media/image12.png"/><Relationship Id="rId26" Type="http://schemas.openxmlformats.org/officeDocument/2006/relationships/image" Target="../media/image77.png"/><Relationship Id="rId3" Type="http://schemas.openxmlformats.org/officeDocument/2006/relationships/image" Target="../media/image9.svg"/><Relationship Id="rId21" Type="http://schemas.openxmlformats.org/officeDocument/2006/relationships/image" Target="../media/image15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11.svg"/><Relationship Id="rId25" Type="http://schemas.openxmlformats.org/officeDocument/2006/relationships/image" Target="../media/image76.svg"/><Relationship Id="rId33" Type="http://schemas.openxmlformats.org/officeDocument/2006/relationships/image" Target="../media/image84.svg"/><Relationship Id="rId2" Type="http://schemas.openxmlformats.org/officeDocument/2006/relationships/image" Target="../media/image8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23" Type="http://schemas.openxmlformats.org/officeDocument/2006/relationships/image" Target="../media/image74.svg"/><Relationship Id="rId28" Type="http://schemas.openxmlformats.org/officeDocument/2006/relationships/image" Target="../media/image79.png"/><Relationship Id="rId10" Type="http://schemas.openxmlformats.org/officeDocument/2006/relationships/image" Target="../media/image67.png"/><Relationship Id="rId19" Type="http://schemas.openxmlformats.org/officeDocument/2006/relationships/image" Target="../media/image13.svg"/><Relationship Id="rId31" Type="http://schemas.openxmlformats.org/officeDocument/2006/relationships/image" Target="../media/image8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3.png"/><Relationship Id="rId27" Type="http://schemas.openxmlformats.org/officeDocument/2006/relationships/image" Target="../media/image78.svg"/><Relationship Id="rId30" Type="http://schemas.openxmlformats.org/officeDocument/2006/relationships/image" Target="../media/image81.png"/><Relationship Id="rId8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869686" y="0"/>
            <a:ext cx="12418314" cy="10287000"/>
            <a:chOff x="0" y="0"/>
            <a:chExt cx="8278876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8876" cy="6858000"/>
            </a:xfrm>
            <a:custGeom>
              <a:avLst/>
              <a:gdLst/>
              <a:ahLst/>
              <a:cxnLst/>
              <a:rect l="l" t="t" r="r" b="b"/>
              <a:pathLst>
                <a:path w="8278876" h="6858000">
                  <a:moveTo>
                    <a:pt x="0" y="0"/>
                  </a:moveTo>
                  <a:cubicBezTo>
                    <a:pt x="857377" y="3033395"/>
                    <a:pt x="2999232" y="5527421"/>
                    <a:pt x="5800852" y="6858000"/>
                  </a:cubicBezTo>
                  <a:lnTo>
                    <a:pt x="8278876" y="6858000"/>
                  </a:lnTo>
                  <a:lnTo>
                    <a:pt x="8278876" y="0"/>
                  </a:lnTo>
                  <a:close/>
                </a:path>
              </a:pathLst>
            </a:custGeom>
            <a:blipFill>
              <a:blip r:embed="rId2"/>
              <a:stretch>
                <a:fillRect l="-1370" r="-231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36084" y="6886559"/>
            <a:ext cx="2219371" cy="221937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7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064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5935" y="292261"/>
            <a:ext cx="3332796" cy="1129979"/>
          </a:xfrm>
          <a:custGeom>
            <a:avLst/>
            <a:gdLst/>
            <a:ahLst/>
            <a:cxnLst/>
            <a:rect l="l" t="t" r="r" b="b"/>
            <a:pathLst>
              <a:path w="3332796" h="1129979">
                <a:moveTo>
                  <a:pt x="0" y="0"/>
                </a:moveTo>
                <a:lnTo>
                  <a:pt x="3332797" y="0"/>
                </a:lnTo>
                <a:lnTo>
                  <a:pt x="3332797" y="1129978"/>
                </a:lnTo>
                <a:lnTo>
                  <a:pt x="0" y="1129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76455" y="6555120"/>
            <a:ext cx="3793231" cy="1330462"/>
          </a:xfrm>
          <a:custGeom>
            <a:avLst/>
            <a:gdLst/>
            <a:ahLst/>
            <a:cxnLst/>
            <a:rect l="l" t="t" r="r" b="b"/>
            <a:pathLst>
              <a:path w="3793231" h="1330462">
                <a:moveTo>
                  <a:pt x="0" y="0"/>
                </a:moveTo>
                <a:lnTo>
                  <a:pt x="3793231" y="0"/>
                </a:lnTo>
                <a:lnTo>
                  <a:pt x="3793231" y="1330462"/>
                </a:lnTo>
                <a:lnTo>
                  <a:pt x="0" y="1330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57250" y="4067081"/>
            <a:ext cx="7575904" cy="1665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0"/>
              </a:lnSpc>
            </a:pPr>
            <a:r>
              <a:rPr lang="en-US" sz="5900" i="1">
                <a:solidFill>
                  <a:srgbClr val="0057B8"/>
                </a:solidFill>
                <a:latin typeface="Droid Serif 2 Italics"/>
                <a:ea typeface="Droid Serif 2 Italics"/>
                <a:cs typeface="Droid Serif 2 Italics"/>
                <a:sym typeface="Droid Serif 2 Italics"/>
              </a:rPr>
              <a:t>Transforming lives, one wish at a time.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7250" y="8963025"/>
            <a:ext cx="900437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i="1">
                <a:solidFill>
                  <a:srgbClr val="00BAB3"/>
                </a:solidFill>
                <a:latin typeface="Droid Serif 2 Italics"/>
                <a:ea typeface="Droid Serif 2 Italics"/>
                <a:cs typeface="Droid Serif 2 Italics"/>
                <a:sym typeface="Droid Serif 2 Italics"/>
              </a:rPr>
              <a:t>July 2025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444951" y="7404057"/>
            <a:ext cx="1401636" cy="963050"/>
            <a:chOff x="0" y="0"/>
            <a:chExt cx="1868848" cy="128406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1868848" cy="640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71"/>
                </a:lnSpc>
              </a:pPr>
              <a:r>
                <a:rPr lang="en-US" sz="1497" i="1" spc="14">
                  <a:solidFill>
                    <a:srgbClr val="FBD872"/>
                  </a:solidFill>
                  <a:latin typeface="Droid Serif 2 Italics"/>
                  <a:ea typeface="Droid Serif 2 Italics"/>
                  <a:cs typeface="Droid Serif 2 Italics"/>
                  <a:sym typeface="Droid Serif 2 Italics"/>
                </a:rPr>
                <a:t>I wish to be a zookeeper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1538"/>
              <a:ext cx="1868848" cy="292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15"/>
                </a:lnSpc>
              </a:pPr>
              <a:r>
                <a:rPr lang="en-US" sz="1372" b="1" spc="13">
                  <a:solidFill>
                    <a:srgbClr val="FFFFFF"/>
                  </a:solidFill>
                  <a:latin typeface="Lato 1 Heavy"/>
                  <a:ea typeface="Lato 1 Heavy"/>
                  <a:cs typeface="Lato 1 Heavy"/>
                  <a:sym typeface="Lato 1 Heavy"/>
                </a:rPr>
                <a:t>Luci,11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06725"/>
              <a:ext cx="1868848" cy="277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37"/>
                </a:lnSpc>
              </a:pPr>
              <a:r>
                <a:rPr lang="en-US" sz="1310" spc="13">
                  <a:solidFill>
                    <a:srgbClr val="FFFFFF"/>
                  </a:solidFill>
                  <a:latin typeface="Lato 1"/>
                  <a:ea typeface="Lato 1"/>
                  <a:cs typeface="Lato 1"/>
                  <a:sym typeface="Lato 1"/>
                </a:rPr>
                <a:t>Liver Transplant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1048" y="4016778"/>
            <a:ext cx="11126814" cy="5104426"/>
          </a:xfrm>
          <a:custGeom>
            <a:avLst/>
            <a:gdLst/>
            <a:ahLst/>
            <a:cxnLst/>
            <a:rect l="l" t="t" r="r" b="b"/>
            <a:pathLst>
              <a:path w="11126814" h="5104426">
                <a:moveTo>
                  <a:pt x="0" y="0"/>
                </a:moveTo>
                <a:lnTo>
                  <a:pt x="11126815" y="0"/>
                </a:lnTo>
                <a:lnTo>
                  <a:pt x="11126815" y="5104426"/>
                </a:lnTo>
                <a:lnTo>
                  <a:pt x="0" y="5104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255596"/>
            <a:ext cx="384375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REFERRAL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6408" y="1141337"/>
            <a:ext cx="15991514" cy="263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2018" lvl="1" indent="-406009" algn="l">
              <a:lnSpc>
                <a:spcPts val="5265"/>
              </a:lnSpc>
              <a:buFont typeface="Arial"/>
              <a:buChar char="•"/>
            </a:pPr>
            <a:r>
              <a:rPr lang="en-US" sz="3761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13-year-old boy with sickle cell disease</a:t>
            </a:r>
          </a:p>
          <a:p>
            <a:pPr marL="812018" lvl="1" indent="-406009" algn="l">
              <a:lnSpc>
                <a:spcPts val="5265"/>
              </a:lnSpc>
              <a:buFont typeface="Arial"/>
              <a:buChar char="•"/>
            </a:pPr>
            <a:r>
              <a:rPr lang="en-US" sz="3761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Recurrent ACS requiring PICU admission, transfusion, supplemental oxygen use and CPAP</a:t>
            </a:r>
          </a:p>
          <a:p>
            <a:pPr marL="812018" lvl="1" indent="-406009" algn="l">
              <a:lnSpc>
                <a:spcPts val="5265"/>
              </a:lnSpc>
              <a:buFont typeface="Arial"/>
              <a:buChar char="•"/>
            </a:pPr>
            <a:r>
              <a:rPr lang="en-US" sz="3761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referred by his physician to Make-A-Wish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985836" y="445665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221286" y="4666938"/>
            <a:ext cx="872478" cy="87247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215208" y="6435641"/>
            <a:ext cx="3462190" cy="80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52"/>
              </a:lnSpc>
              <a:spcBef>
                <a:spcPct val="0"/>
              </a:spcBef>
            </a:pPr>
            <a:r>
              <a:rPr lang="en-US" sz="4435" b="1">
                <a:solidFill>
                  <a:srgbClr val="FF585D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wish.org/refer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368748" y="4866416"/>
            <a:ext cx="577555" cy="481537"/>
          </a:xfrm>
          <a:custGeom>
            <a:avLst/>
            <a:gdLst/>
            <a:ahLst/>
            <a:cxnLst/>
            <a:rect l="l" t="t" r="r" b="b"/>
            <a:pathLst>
              <a:path w="577555" h="481537">
                <a:moveTo>
                  <a:pt x="0" y="0"/>
                </a:moveTo>
                <a:lnTo>
                  <a:pt x="577555" y="0"/>
                </a:lnTo>
                <a:lnTo>
                  <a:pt x="577555" y="481537"/>
                </a:lnTo>
                <a:lnTo>
                  <a:pt x="0" y="4815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52735" y="1361163"/>
            <a:ext cx="13005742" cy="8388704"/>
          </a:xfrm>
          <a:custGeom>
            <a:avLst/>
            <a:gdLst/>
            <a:ahLst/>
            <a:cxnLst/>
            <a:rect l="l" t="t" r="r" b="b"/>
            <a:pathLst>
              <a:path w="13005742" h="8388704">
                <a:moveTo>
                  <a:pt x="0" y="0"/>
                </a:moveTo>
                <a:lnTo>
                  <a:pt x="13005742" y="0"/>
                </a:lnTo>
                <a:lnTo>
                  <a:pt x="13005742" y="8388704"/>
                </a:lnTo>
                <a:lnTo>
                  <a:pt x="0" y="8388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6408" y="461645"/>
            <a:ext cx="9134986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DIAGNOSIS VERIFICATION FORM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6408" y="4632769"/>
            <a:ext cx="9936880" cy="5117493"/>
          </a:xfrm>
          <a:custGeom>
            <a:avLst/>
            <a:gdLst/>
            <a:ahLst/>
            <a:cxnLst/>
            <a:rect l="l" t="t" r="r" b="b"/>
            <a:pathLst>
              <a:path w="9936880" h="5117493">
                <a:moveTo>
                  <a:pt x="0" y="0"/>
                </a:moveTo>
                <a:lnTo>
                  <a:pt x="9936879" y="0"/>
                </a:lnTo>
                <a:lnTo>
                  <a:pt x="9936879" y="5117493"/>
                </a:lnTo>
                <a:lnTo>
                  <a:pt x="0" y="5117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6408" y="771525"/>
            <a:ext cx="4697182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WELCOME CALL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250" y="1718094"/>
            <a:ext cx="14729619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Gather demographic information, basic information about the child’s interests, and medical needs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Welcome the family to Make-A-Wish and explain the mission and Wish Journey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6408" y="3339392"/>
            <a:ext cx="8281562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DISCOVERY INTERVIEW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0348" y="4210493"/>
            <a:ext cx="1472961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Volunteers or staff work with the child to get to know them and determine their Wish!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25994" y="2740749"/>
            <a:ext cx="12190007" cy="6856879"/>
          </a:xfrm>
          <a:custGeom>
            <a:avLst/>
            <a:gdLst/>
            <a:ahLst/>
            <a:cxnLst/>
            <a:rect l="l" t="t" r="r" b="b"/>
            <a:pathLst>
              <a:path w="12190007" h="6856879">
                <a:moveTo>
                  <a:pt x="0" y="0"/>
                </a:moveTo>
                <a:lnTo>
                  <a:pt x="12190007" y="0"/>
                </a:lnTo>
                <a:lnTo>
                  <a:pt x="12190007" y="6856879"/>
                </a:lnTo>
                <a:lnTo>
                  <a:pt x="0" y="6856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2690908" y="771525"/>
            <a:ext cx="1183490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DESIGN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386344" y="1861124"/>
            <a:ext cx="12264613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“I wish to be a professional soccer player...”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7318" y="942975"/>
            <a:ext cx="12641782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EQUITY: BARRIERS TO RECEIVING A WISH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6408" y="2141312"/>
            <a:ext cx="13710380" cy="586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Suitcases and/or attire</a:t>
            </a:r>
          </a:p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IDs required for travel (</a:t>
            </a:r>
            <a:r>
              <a:rPr lang="en-US" sz="3367" i="1">
                <a:solidFill>
                  <a:srgbClr val="000000"/>
                </a:solidFill>
                <a:latin typeface="Lato 2 Italics"/>
                <a:ea typeface="Lato 2 Italics"/>
                <a:cs typeface="Lato 2 Italics"/>
                <a:sym typeface="Lato 2 Italics"/>
              </a:rPr>
              <a:t>ex: passports or REAL ID</a:t>
            </a: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)</a:t>
            </a:r>
          </a:p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Transportation </a:t>
            </a:r>
          </a:p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Access to technology to complete paperwork or navigate travel</a:t>
            </a:r>
          </a:p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Language</a:t>
            </a:r>
          </a:p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Lost wages</a:t>
            </a:r>
          </a:p>
          <a:p>
            <a:pPr marL="726953" lvl="1" indent="-363476" algn="l">
              <a:lnSpc>
                <a:spcPts val="4713"/>
              </a:lnSpc>
              <a:buFont typeface="Arial"/>
              <a:buChar char="•"/>
            </a:pPr>
            <a:r>
              <a:rPr lang="en-US" sz="33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Travel with a medically complex child</a:t>
            </a:r>
          </a:p>
          <a:p>
            <a:pPr algn="l">
              <a:lnSpc>
                <a:spcPts val="4713"/>
              </a:lnSpc>
            </a:pPr>
            <a:endParaRPr lang="en-US" sz="33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l">
              <a:lnSpc>
                <a:spcPts val="4713"/>
              </a:lnSpc>
            </a:pPr>
            <a:endParaRPr lang="en-US" sz="33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l">
              <a:lnSpc>
                <a:spcPts val="4573"/>
              </a:lnSpc>
            </a:pPr>
            <a:endParaRPr lang="en-US" sz="33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688349" y="1028700"/>
            <a:ext cx="8296902" cy="8733581"/>
          </a:xfrm>
          <a:custGeom>
            <a:avLst/>
            <a:gdLst/>
            <a:ahLst/>
            <a:cxnLst/>
            <a:rect l="l" t="t" r="r" b="b"/>
            <a:pathLst>
              <a:path w="8296902" h="8733581">
                <a:moveTo>
                  <a:pt x="0" y="0"/>
                </a:moveTo>
                <a:lnTo>
                  <a:pt x="8296901" y="0"/>
                </a:lnTo>
                <a:lnTo>
                  <a:pt x="8296901" y="8733581"/>
                </a:lnTo>
                <a:lnTo>
                  <a:pt x="0" y="8733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6408" y="1085166"/>
            <a:ext cx="6854017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CLEARANCE FORM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6823" y="3165034"/>
            <a:ext cx="7379527" cy="3705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826" lvl="1" indent="-287913" algn="l">
              <a:lnSpc>
                <a:spcPts val="3733"/>
              </a:lnSpc>
              <a:buFont typeface="Arial"/>
              <a:buChar char="•"/>
            </a:pPr>
            <a:r>
              <a:rPr lang="en-US" sz="26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confirms medical team supports the Wish and determines it to be safe and appropriate</a:t>
            </a:r>
          </a:p>
          <a:p>
            <a:pPr algn="l">
              <a:lnSpc>
                <a:spcPts val="3733"/>
              </a:lnSpc>
            </a:pPr>
            <a:endParaRPr lang="en-US" sz="26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marL="575826" lvl="1" indent="-287913" algn="l">
              <a:lnSpc>
                <a:spcPts val="3733"/>
              </a:lnSpc>
              <a:buFont typeface="Arial"/>
              <a:buChar char="•"/>
            </a:pPr>
            <a:r>
              <a:rPr lang="en-US" sz="2667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provides necessary information regarding medical equipment and services on the Wish </a:t>
            </a:r>
          </a:p>
          <a:p>
            <a:pPr algn="l">
              <a:lnSpc>
                <a:spcPts val="3733"/>
              </a:lnSpc>
            </a:pPr>
            <a:endParaRPr lang="en-US" sz="26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l">
              <a:lnSpc>
                <a:spcPts val="3733"/>
              </a:lnSpc>
            </a:pPr>
            <a:endParaRPr lang="en-US" sz="26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l">
              <a:lnSpc>
                <a:spcPts val="3593"/>
              </a:lnSpc>
            </a:pPr>
            <a:endParaRPr lang="en-US" sz="2667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93371" y="4229324"/>
            <a:ext cx="11301259" cy="5961414"/>
          </a:xfrm>
          <a:custGeom>
            <a:avLst/>
            <a:gdLst/>
            <a:ahLst/>
            <a:cxnLst/>
            <a:rect l="l" t="t" r="r" b="b"/>
            <a:pathLst>
              <a:path w="11301259" h="5961414">
                <a:moveTo>
                  <a:pt x="0" y="0"/>
                </a:moveTo>
                <a:lnTo>
                  <a:pt x="11301258" y="0"/>
                </a:lnTo>
                <a:lnTo>
                  <a:pt x="11301258" y="5961414"/>
                </a:lnTo>
                <a:lnTo>
                  <a:pt x="0" y="5961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36408" y="1098143"/>
            <a:ext cx="4728215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GRANTED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9302" y="1924685"/>
            <a:ext cx="14599522" cy="223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i="1">
                <a:solidFill>
                  <a:srgbClr val="000000"/>
                </a:solidFill>
                <a:latin typeface="Lato 2 Italics"/>
                <a:ea typeface="Lato 2 Italics"/>
                <a:cs typeface="Lato 2 Italics"/>
                <a:sym typeface="Lato 2 Italics"/>
              </a:rPr>
              <a:t>Ahmad’s dream of becoming a professional soccer player came true! He signed a one-day contract, trained with the team, joined them for meals, participated in drills, and led the first kick on match day—complete with a jersey, a limo ride, and even season tickets for his family.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622" y="-604238"/>
            <a:ext cx="5514999" cy="2987887"/>
            <a:chOff x="0" y="0"/>
            <a:chExt cx="7353332" cy="3983849"/>
          </a:xfrm>
        </p:grpSpPr>
        <p:sp>
          <p:nvSpPr>
            <p:cNvPr id="3" name="Freeform 3"/>
            <p:cNvSpPr/>
            <p:nvPr/>
          </p:nvSpPr>
          <p:spPr>
            <a:xfrm rot="-715572">
              <a:off x="2129557" y="325488"/>
              <a:ext cx="3498244" cy="3332873"/>
            </a:xfrm>
            <a:custGeom>
              <a:avLst/>
              <a:gdLst/>
              <a:ahLst/>
              <a:cxnLst/>
              <a:rect l="l" t="t" r="r" b="b"/>
              <a:pathLst>
                <a:path w="3498244" h="3332873">
                  <a:moveTo>
                    <a:pt x="0" y="0"/>
                  </a:moveTo>
                  <a:lnTo>
                    <a:pt x="3498244" y="0"/>
                  </a:lnTo>
                  <a:lnTo>
                    <a:pt x="3498244" y="3332873"/>
                  </a:lnTo>
                  <a:lnTo>
                    <a:pt x="0" y="3332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1303977">
              <a:off x="5967749" y="2093212"/>
              <a:ext cx="1214520" cy="1157106"/>
            </a:xfrm>
            <a:custGeom>
              <a:avLst/>
              <a:gdLst/>
              <a:ahLst/>
              <a:cxnLst/>
              <a:rect l="l" t="t" r="r" b="b"/>
              <a:pathLst>
                <a:path w="1214520" h="1157106">
                  <a:moveTo>
                    <a:pt x="0" y="0"/>
                  </a:moveTo>
                  <a:lnTo>
                    <a:pt x="1214520" y="0"/>
                  </a:lnTo>
                  <a:lnTo>
                    <a:pt x="1214520" y="1157107"/>
                  </a:lnTo>
                  <a:lnTo>
                    <a:pt x="0" y="1157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3064454">
              <a:off x="688575" y="1356539"/>
              <a:ext cx="754897" cy="719211"/>
            </a:xfrm>
            <a:custGeom>
              <a:avLst/>
              <a:gdLst/>
              <a:ahLst/>
              <a:cxnLst/>
              <a:rect l="l" t="t" r="r" b="b"/>
              <a:pathLst>
                <a:path w="754897" h="719211">
                  <a:moveTo>
                    <a:pt x="0" y="0"/>
                  </a:moveTo>
                  <a:lnTo>
                    <a:pt x="754897" y="0"/>
                  </a:lnTo>
                  <a:lnTo>
                    <a:pt x="754897" y="719211"/>
                  </a:lnTo>
                  <a:lnTo>
                    <a:pt x="0" y="719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4962959">
              <a:off x="16155" y="2204175"/>
              <a:ext cx="449845" cy="428580"/>
            </a:xfrm>
            <a:custGeom>
              <a:avLst/>
              <a:gdLst/>
              <a:ahLst/>
              <a:cxnLst/>
              <a:rect l="l" t="t" r="r" b="b"/>
              <a:pathLst>
                <a:path w="449845" h="428580">
                  <a:moveTo>
                    <a:pt x="0" y="0"/>
                  </a:moveTo>
                  <a:lnTo>
                    <a:pt x="449845" y="0"/>
                  </a:lnTo>
                  <a:lnTo>
                    <a:pt x="449845" y="428580"/>
                  </a:lnTo>
                  <a:lnTo>
                    <a:pt x="0" y="42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408904" y="7170352"/>
            <a:ext cx="4468323" cy="3716226"/>
            <a:chOff x="0" y="0"/>
            <a:chExt cx="5957765" cy="4954968"/>
          </a:xfrm>
        </p:grpSpPr>
        <p:sp>
          <p:nvSpPr>
            <p:cNvPr id="8" name="Freeform 8"/>
            <p:cNvSpPr/>
            <p:nvPr/>
          </p:nvSpPr>
          <p:spPr>
            <a:xfrm rot="-2549607">
              <a:off x="666289" y="743860"/>
              <a:ext cx="3498244" cy="3332873"/>
            </a:xfrm>
            <a:custGeom>
              <a:avLst/>
              <a:gdLst/>
              <a:ahLst/>
              <a:cxnLst/>
              <a:rect l="l" t="t" r="r" b="b"/>
              <a:pathLst>
                <a:path w="3498244" h="3332873">
                  <a:moveTo>
                    <a:pt x="0" y="0"/>
                  </a:moveTo>
                  <a:lnTo>
                    <a:pt x="3498244" y="0"/>
                  </a:lnTo>
                  <a:lnTo>
                    <a:pt x="3498244" y="3332873"/>
                  </a:lnTo>
                  <a:lnTo>
                    <a:pt x="0" y="3332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3064454">
              <a:off x="4239499" y="1531107"/>
              <a:ext cx="754897" cy="719211"/>
            </a:xfrm>
            <a:custGeom>
              <a:avLst/>
              <a:gdLst/>
              <a:ahLst/>
              <a:cxnLst/>
              <a:rect l="l" t="t" r="r" b="b"/>
              <a:pathLst>
                <a:path w="754897" h="719211">
                  <a:moveTo>
                    <a:pt x="0" y="0"/>
                  </a:moveTo>
                  <a:lnTo>
                    <a:pt x="754896" y="0"/>
                  </a:lnTo>
                  <a:lnTo>
                    <a:pt x="754896" y="719211"/>
                  </a:lnTo>
                  <a:lnTo>
                    <a:pt x="0" y="719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264415">
              <a:off x="4526601" y="3545876"/>
              <a:ext cx="1214520" cy="1157106"/>
            </a:xfrm>
            <a:custGeom>
              <a:avLst/>
              <a:gdLst/>
              <a:ahLst/>
              <a:cxnLst/>
              <a:rect l="l" t="t" r="r" b="b"/>
              <a:pathLst>
                <a:path w="1214520" h="1157106">
                  <a:moveTo>
                    <a:pt x="0" y="0"/>
                  </a:moveTo>
                  <a:lnTo>
                    <a:pt x="1214521" y="0"/>
                  </a:lnTo>
                  <a:lnTo>
                    <a:pt x="1214521" y="1157106"/>
                  </a:lnTo>
                  <a:lnTo>
                    <a:pt x="0" y="1157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92113" y="1022485"/>
            <a:ext cx="13993439" cy="986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>
                <a:solidFill>
                  <a:srgbClr val="00BAB3"/>
                </a:solidFill>
                <a:latin typeface="Buffalo"/>
                <a:ea typeface="Buffalo"/>
                <a:cs typeface="Buffalo"/>
                <a:sym typeface="Buffalo"/>
              </a:rPr>
              <a:t>Caroline Camp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57B8"/>
                </a:solidFill>
                <a:latin typeface="Droid Serif 3"/>
                <a:ea typeface="Droid Serif 3"/>
                <a:cs typeface="Droid Serif 3"/>
                <a:sym typeface="Droid Serif 3"/>
              </a:rPr>
              <a:t>Medical Affairs and Program Specialist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57B8"/>
                </a:solidFill>
                <a:latin typeface="Droid Serif 3"/>
                <a:ea typeface="Droid Serif 3"/>
                <a:cs typeface="Droid Serif 3"/>
                <a:sym typeface="Droid Serif 3"/>
              </a:rPr>
              <a:t>ccamp</a:t>
            </a:r>
            <a:r>
              <a:rPr lang="en-US" sz="3399" u="sng">
                <a:solidFill>
                  <a:srgbClr val="0057B8"/>
                </a:solidFill>
                <a:latin typeface="Droid Serif 3"/>
                <a:ea typeface="Droid Serif 3"/>
                <a:cs typeface="Droid Serif 3"/>
                <a:sym typeface="Droid Serif 3"/>
                <a:hlinkClick r:id="rId4" tooltip="mailto:ccamp@philadesv.wish.org"/>
              </a:rPr>
              <a:t>@philadesv.wish.org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57B8"/>
                </a:solidFill>
                <a:latin typeface="Droid Serif 3"/>
                <a:ea typeface="Droid Serif 3"/>
                <a:cs typeface="Droid Serif 3"/>
                <a:sym typeface="Droid Serif 3"/>
              </a:rPr>
              <a:t> Phone: 215.987.3104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BAB3"/>
                </a:solidFill>
                <a:latin typeface="Buffalo"/>
                <a:ea typeface="Buffalo"/>
                <a:cs typeface="Buffalo"/>
                <a:sym typeface="Buffalo"/>
              </a:rPr>
              <a:t>Stephanie Widjaja and Thinna Svetanant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57B8"/>
                </a:solidFill>
                <a:latin typeface="Droid Serif 3"/>
                <a:ea typeface="Droid Serif 3"/>
                <a:cs typeface="Droid Serif 3"/>
                <a:sym typeface="Droid Serif 3"/>
              </a:rPr>
              <a:t>ts3588@drexel.edu | stw72@drexel.edu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57B8"/>
                </a:solidFill>
                <a:latin typeface="Droid Serif 3"/>
                <a:ea typeface="Droid Serif 3"/>
                <a:cs typeface="Droid Serif 3"/>
                <a:sym typeface="Droid Serif 3"/>
              </a:rPr>
              <a:t>Bridging the Gaps Interns and M.D Candidates, Drexel University College of Medicine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  <a:p>
            <a:pPr algn="ctr">
              <a:lnSpc>
                <a:spcPts val="377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  <a:p>
            <a:pPr algn="ctr">
              <a:lnSpc>
                <a:spcPts val="3779"/>
              </a:lnSpc>
            </a:pPr>
            <a:endParaRPr lang="en-US" sz="3399">
              <a:solidFill>
                <a:srgbClr val="0057B8"/>
              </a:solidFill>
              <a:latin typeface="Droid Serif 3"/>
              <a:ea typeface="Droid Serif 3"/>
              <a:cs typeface="Droid Serif 3"/>
              <a:sym typeface="Droid Serif 3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5935" y="9112434"/>
            <a:ext cx="2620958" cy="888631"/>
          </a:xfrm>
          <a:custGeom>
            <a:avLst/>
            <a:gdLst/>
            <a:ahLst/>
            <a:cxnLst/>
            <a:rect l="l" t="t" r="r" b="b"/>
            <a:pathLst>
              <a:path w="2620958" h="888631">
                <a:moveTo>
                  <a:pt x="0" y="0"/>
                </a:moveTo>
                <a:lnTo>
                  <a:pt x="2620958" y="0"/>
                </a:lnTo>
                <a:lnTo>
                  <a:pt x="2620958" y="888631"/>
                </a:lnTo>
                <a:lnTo>
                  <a:pt x="0" y="888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57" y="0"/>
            <a:ext cx="18176286" cy="10224161"/>
          </a:xfrm>
          <a:custGeom>
            <a:avLst/>
            <a:gdLst/>
            <a:ahLst/>
            <a:cxnLst/>
            <a:rect l="l" t="t" r="r" b="b"/>
            <a:pathLst>
              <a:path w="18176286" h="10224161">
                <a:moveTo>
                  <a:pt x="0" y="0"/>
                </a:moveTo>
                <a:lnTo>
                  <a:pt x="18176286" y="0"/>
                </a:lnTo>
                <a:lnTo>
                  <a:pt x="18176286" y="10224161"/>
                </a:lnTo>
                <a:lnTo>
                  <a:pt x="0" y="10224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0629" y="154864"/>
            <a:ext cx="17737371" cy="9977271"/>
          </a:xfrm>
          <a:custGeom>
            <a:avLst/>
            <a:gdLst/>
            <a:ahLst/>
            <a:cxnLst/>
            <a:rect l="l" t="t" r="r" b="b"/>
            <a:pathLst>
              <a:path w="17737371" h="9977271">
                <a:moveTo>
                  <a:pt x="0" y="0"/>
                </a:moveTo>
                <a:lnTo>
                  <a:pt x="17737371" y="0"/>
                </a:lnTo>
                <a:lnTo>
                  <a:pt x="17737371" y="9977272"/>
                </a:lnTo>
                <a:lnTo>
                  <a:pt x="0" y="9977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98827" y="2773308"/>
            <a:ext cx="2768316" cy="5280782"/>
            <a:chOff x="0" y="0"/>
            <a:chExt cx="594251" cy="1133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4251" cy="1133582"/>
            </a:xfrm>
            <a:custGeom>
              <a:avLst/>
              <a:gdLst/>
              <a:ahLst/>
              <a:cxnLst/>
              <a:rect l="l" t="t" r="r" b="b"/>
              <a:pathLst>
                <a:path w="594251" h="1133582">
                  <a:moveTo>
                    <a:pt x="198191" y="19070"/>
                  </a:moveTo>
                  <a:cubicBezTo>
                    <a:pt x="228558" y="7556"/>
                    <a:pt x="263292" y="0"/>
                    <a:pt x="297286" y="0"/>
                  </a:cubicBezTo>
                  <a:cubicBezTo>
                    <a:pt x="331280" y="0"/>
                    <a:pt x="363992" y="6476"/>
                    <a:pt x="394136" y="17990"/>
                  </a:cubicBezTo>
                  <a:cubicBezTo>
                    <a:pt x="394778" y="18350"/>
                    <a:pt x="395419" y="18350"/>
                    <a:pt x="396061" y="18710"/>
                  </a:cubicBezTo>
                  <a:cubicBezTo>
                    <a:pt x="509267" y="64765"/>
                    <a:pt x="592648" y="186379"/>
                    <a:pt x="594251" y="335627"/>
                  </a:cubicBezTo>
                  <a:lnTo>
                    <a:pt x="594251" y="1133582"/>
                  </a:lnTo>
                  <a:lnTo>
                    <a:pt x="0" y="1133582"/>
                  </a:lnTo>
                  <a:lnTo>
                    <a:pt x="0" y="336220"/>
                  </a:lnTo>
                  <a:cubicBezTo>
                    <a:pt x="1603" y="185660"/>
                    <a:pt x="83702" y="64045"/>
                    <a:pt x="198191" y="19070"/>
                  </a:cubicBezTo>
                  <a:close/>
                </a:path>
              </a:pathLst>
            </a:custGeom>
            <a:solidFill>
              <a:srgbClr val="00B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594251" cy="1054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82438" y="3059031"/>
            <a:ext cx="2201093" cy="220109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AB3"/>
            </a:solidFill>
            <a:ln w="666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21910" y="2773308"/>
            <a:ext cx="2768316" cy="5280782"/>
            <a:chOff x="0" y="0"/>
            <a:chExt cx="594251" cy="11335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4251" cy="1133582"/>
            </a:xfrm>
            <a:custGeom>
              <a:avLst/>
              <a:gdLst/>
              <a:ahLst/>
              <a:cxnLst/>
              <a:rect l="l" t="t" r="r" b="b"/>
              <a:pathLst>
                <a:path w="594251" h="1133582">
                  <a:moveTo>
                    <a:pt x="198191" y="19070"/>
                  </a:moveTo>
                  <a:cubicBezTo>
                    <a:pt x="228558" y="7556"/>
                    <a:pt x="263292" y="0"/>
                    <a:pt x="297286" y="0"/>
                  </a:cubicBezTo>
                  <a:cubicBezTo>
                    <a:pt x="331280" y="0"/>
                    <a:pt x="363992" y="6476"/>
                    <a:pt x="394136" y="17990"/>
                  </a:cubicBezTo>
                  <a:cubicBezTo>
                    <a:pt x="394778" y="18350"/>
                    <a:pt x="395419" y="18350"/>
                    <a:pt x="396061" y="18710"/>
                  </a:cubicBezTo>
                  <a:cubicBezTo>
                    <a:pt x="509267" y="64765"/>
                    <a:pt x="592648" y="186379"/>
                    <a:pt x="594251" y="335627"/>
                  </a:cubicBezTo>
                  <a:lnTo>
                    <a:pt x="594251" y="1133582"/>
                  </a:lnTo>
                  <a:lnTo>
                    <a:pt x="0" y="1133582"/>
                  </a:lnTo>
                  <a:lnTo>
                    <a:pt x="0" y="336220"/>
                  </a:lnTo>
                  <a:cubicBezTo>
                    <a:pt x="1603" y="185660"/>
                    <a:pt x="83702" y="64045"/>
                    <a:pt x="198191" y="19070"/>
                  </a:cubicBezTo>
                  <a:close/>
                </a:path>
              </a:pathLst>
            </a:custGeom>
            <a:solidFill>
              <a:srgbClr val="FF58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9375"/>
              <a:ext cx="594251" cy="1054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05521" y="3059031"/>
            <a:ext cx="2201093" cy="220109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85D"/>
            </a:solidFill>
            <a:ln w="666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75743" y="2773308"/>
            <a:ext cx="2768316" cy="5280782"/>
            <a:chOff x="0" y="0"/>
            <a:chExt cx="594251" cy="113358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94251" cy="1133582"/>
            </a:xfrm>
            <a:custGeom>
              <a:avLst/>
              <a:gdLst/>
              <a:ahLst/>
              <a:cxnLst/>
              <a:rect l="l" t="t" r="r" b="b"/>
              <a:pathLst>
                <a:path w="594251" h="1133582">
                  <a:moveTo>
                    <a:pt x="198191" y="19070"/>
                  </a:moveTo>
                  <a:cubicBezTo>
                    <a:pt x="228558" y="7556"/>
                    <a:pt x="263292" y="0"/>
                    <a:pt x="297286" y="0"/>
                  </a:cubicBezTo>
                  <a:cubicBezTo>
                    <a:pt x="331280" y="0"/>
                    <a:pt x="363992" y="6476"/>
                    <a:pt x="394136" y="17990"/>
                  </a:cubicBezTo>
                  <a:cubicBezTo>
                    <a:pt x="394778" y="18350"/>
                    <a:pt x="395419" y="18350"/>
                    <a:pt x="396061" y="18710"/>
                  </a:cubicBezTo>
                  <a:cubicBezTo>
                    <a:pt x="509267" y="64765"/>
                    <a:pt x="592648" y="186379"/>
                    <a:pt x="594251" y="335627"/>
                  </a:cubicBezTo>
                  <a:lnTo>
                    <a:pt x="594251" y="1133582"/>
                  </a:lnTo>
                  <a:lnTo>
                    <a:pt x="0" y="1133582"/>
                  </a:lnTo>
                  <a:lnTo>
                    <a:pt x="0" y="336220"/>
                  </a:lnTo>
                  <a:cubicBezTo>
                    <a:pt x="1603" y="185660"/>
                    <a:pt x="83702" y="64045"/>
                    <a:pt x="198191" y="19070"/>
                  </a:cubicBezTo>
                  <a:close/>
                </a:path>
              </a:pathLst>
            </a:custGeom>
            <a:solidFill>
              <a:srgbClr val="0057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9375"/>
              <a:ext cx="594251" cy="1054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459355" y="3059031"/>
            <a:ext cx="2201093" cy="220109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7B8"/>
            </a:solidFill>
            <a:ln w="666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811155" y="3415640"/>
            <a:ext cx="789826" cy="1348614"/>
          </a:xfrm>
          <a:custGeom>
            <a:avLst/>
            <a:gdLst/>
            <a:ahLst/>
            <a:cxnLst/>
            <a:rect l="l" t="t" r="r" b="b"/>
            <a:pathLst>
              <a:path w="789826" h="1348614">
                <a:moveTo>
                  <a:pt x="0" y="0"/>
                </a:moveTo>
                <a:lnTo>
                  <a:pt x="789826" y="0"/>
                </a:lnTo>
                <a:lnTo>
                  <a:pt x="789826" y="1348614"/>
                </a:lnTo>
                <a:lnTo>
                  <a:pt x="0" y="1348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8906615" y="3415640"/>
            <a:ext cx="964572" cy="1348614"/>
          </a:xfrm>
          <a:custGeom>
            <a:avLst/>
            <a:gdLst/>
            <a:ahLst/>
            <a:cxnLst/>
            <a:rect l="l" t="t" r="r" b="b"/>
            <a:pathLst>
              <a:path w="964572" h="1348614">
                <a:moveTo>
                  <a:pt x="0" y="0"/>
                </a:moveTo>
                <a:lnTo>
                  <a:pt x="964571" y="0"/>
                </a:lnTo>
                <a:lnTo>
                  <a:pt x="964571" y="1348614"/>
                </a:lnTo>
                <a:lnTo>
                  <a:pt x="0" y="13486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5024339" y="3447440"/>
            <a:ext cx="1001545" cy="1316814"/>
          </a:xfrm>
          <a:custGeom>
            <a:avLst/>
            <a:gdLst/>
            <a:ahLst/>
            <a:cxnLst/>
            <a:rect l="l" t="t" r="r" b="b"/>
            <a:pathLst>
              <a:path w="1001545" h="1316814">
                <a:moveTo>
                  <a:pt x="0" y="0"/>
                </a:moveTo>
                <a:lnTo>
                  <a:pt x="1001545" y="0"/>
                </a:lnTo>
                <a:lnTo>
                  <a:pt x="1001545" y="1316814"/>
                </a:lnTo>
                <a:lnTo>
                  <a:pt x="0" y="1316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8637646" y="5519815"/>
            <a:ext cx="1490676" cy="156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45"/>
              </a:lnSpc>
              <a:spcBef>
                <a:spcPct val="0"/>
              </a:spcBef>
            </a:pPr>
            <a:r>
              <a:rPr lang="en-US" sz="2246" b="1">
                <a:solidFill>
                  <a:srgbClr val="FFFFFF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Not have received a wish previously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175101" y="5322182"/>
            <a:ext cx="2131514" cy="235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45"/>
              </a:lnSpc>
              <a:spcBef>
                <a:spcPct val="0"/>
              </a:spcBef>
            </a:pPr>
            <a:r>
              <a:rPr lang="en-US" sz="2246" b="1">
                <a:solidFill>
                  <a:srgbClr val="FFFFFF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be diagnosed with a critical illness that is currently placing the child’s life in jeapordy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59355" y="5519234"/>
            <a:ext cx="2131514" cy="196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5"/>
              </a:lnSpc>
            </a:pPr>
            <a:r>
              <a:rPr lang="en-US" sz="2246" b="1">
                <a:solidFill>
                  <a:srgbClr val="FFFFFF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Be over the age of 2.5 &amp; under 18 at the time of referral</a:t>
            </a:r>
          </a:p>
          <a:p>
            <a:pPr marL="0" lvl="1" indent="0" algn="ctr">
              <a:lnSpc>
                <a:spcPts val="3145"/>
              </a:lnSpc>
              <a:spcBef>
                <a:spcPct val="0"/>
              </a:spcBef>
            </a:pPr>
            <a:endParaRPr lang="en-US" sz="2246" b="1">
              <a:solidFill>
                <a:srgbClr val="FFFFFF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465530" y="771525"/>
            <a:ext cx="1183490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TO QUALIFY FOR A WISH, A CHILD MUST...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5689911" y="869853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40172" y="869853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4655984" y="2647587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8"/>
                </a:lnTo>
                <a:lnTo>
                  <a:pt x="1979897" y="1685388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619461" y="2647587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8"/>
                </a:lnTo>
                <a:lnTo>
                  <a:pt x="0" y="1685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149161" y="442822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16149" y="442822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4699963" y="6218377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24903" y="6218377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738898" y="7996669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6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6" y="1685387"/>
                </a:lnTo>
                <a:lnTo>
                  <a:pt x="19798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34955" y="7996669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71492" y="9551042"/>
            <a:ext cx="1374818" cy="1000180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959729">
            <a:off x="17606998" y="-451906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484768" y="9415409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401145" y="4348535"/>
            <a:ext cx="3709408" cy="3709408"/>
          </a:xfrm>
          <a:custGeom>
            <a:avLst/>
            <a:gdLst/>
            <a:ahLst/>
            <a:cxnLst/>
            <a:rect l="l" t="t" r="r" b="b"/>
            <a:pathLst>
              <a:path w="3709408" h="3709408">
                <a:moveTo>
                  <a:pt x="0" y="0"/>
                </a:moveTo>
                <a:lnTo>
                  <a:pt x="3709408" y="0"/>
                </a:lnTo>
                <a:lnTo>
                  <a:pt x="3709408" y="3709408"/>
                </a:lnTo>
                <a:lnTo>
                  <a:pt x="0" y="370940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515574" y="1322961"/>
            <a:ext cx="621614" cy="770994"/>
          </a:xfrm>
          <a:custGeom>
            <a:avLst/>
            <a:gdLst/>
            <a:ahLst/>
            <a:cxnLst/>
            <a:rect l="l" t="t" r="r" b="b"/>
            <a:pathLst>
              <a:path w="621614" h="770994">
                <a:moveTo>
                  <a:pt x="0" y="0"/>
                </a:moveTo>
                <a:lnTo>
                  <a:pt x="621613" y="0"/>
                </a:lnTo>
                <a:lnTo>
                  <a:pt x="621613" y="770994"/>
                </a:lnTo>
                <a:lnTo>
                  <a:pt x="0" y="7709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394500" y="3141398"/>
            <a:ext cx="797433" cy="684796"/>
          </a:xfrm>
          <a:custGeom>
            <a:avLst/>
            <a:gdLst/>
            <a:ahLst/>
            <a:cxnLst/>
            <a:rect l="l" t="t" r="r" b="b"/>
            <a:pathLst>
              <a:path w="797433" h="684796">
                <a:moveTo>
                  <a:pt x="0" y="0"/>
                </a:moveTo>
                <a:lnTo>
                  <a:pt x="797434" y="0"/>
                </a:lnTo>
                <a:lnTo>
                  <a:pt x="797434" y="684795"/>
                </a:lnTo>
                <a:lnTo>
                  <a:pt x="0" y="684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950217" y="4927818"/>
            <a:ext cx="695715" cy="695715"/>
          </a:xfrm>
          <a:custGeom>
            <a:avLst/>
            <a:gdLst/>
            <a:ahLst/>
            <a:cxnLst/>
            <a:rect l="l" t="t" r="r" b="b"/>
            <a:pathLst>
              <a:path w="695715" h="695715">
                <a:moveTo>
                  <a:pt x="0" y="0"/>
                </a:moveTo>
                <a:lnTo>
                  <a:pt x="695715" y="0"/>
                </a:lnTo>
                <a:lnTo>
                  <a:pt x="695715" y="695715"/>
                </a:lnTo>
                <a:lnTo>
                  <a:pt x="0" y="69571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469990" y="6610203"/>
            <a:ext cx="763218" cy="809780"/>
          </a:xfrm>
          <a:custGeom>
            <a:avLst/>
            <a:gdLst/>
            <a:ahLst/>
            <a:cxnLst/>
            <a:rect l="l" t="t" r="r" b="b"/>
            <a:pathLst>
              <a:path w="763218" h="809780">
                <a:moveTo>
                  <a:pt x="0" y="0"/>
                </a:moveTo>
                <a:lnTo>
                  <a:pt x="763218" y="0"/>
                </a:lnTo>
                <a:lnTo>
                  <a:pt x="763218" y="809780"/>
                </a:lnTo>
                <a:lnTo>
                  <a:pt x="0" y="80978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110553" y="1247082"/>
            <a:ext cx="590804" cy="912439"/>
          </a:xfrm>
          <a:custGeom>
            <a:avLst/>
            <a:gdLst/>
            <a:ahLst/>
            <a:cxnLst/>
            <a:rect l="l" t="t" r="r" b="b"/>
            <a:pathLst>
              <a:path w="590804" h="912439">
                <a:moveTo>
                  <a:pt x="0" y="0"/>
                </a:moveTo>
                <a:lnTo>
                  <a:pt x="590804" y="0"/>
                </a:lnTo>
                <a:lnTo>
                  <a:pt x="590804" y="912439"/>
                </a:lnTo>
                <a:lnTo>
                  <a:pt x="0" y="9124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099794" y="3122171"/>
            <a:ext cx="811553" cy="704022"/>
          </a:xfrm>
          <a:custGeom>
            <a:avLst/>
            <a:gdLst/>
            <a:ahLst/>
            <a:cxnLst/>
            <a:rect l="l" t="t" r="r" b="b"/>
            <a:pathLst>
              <a:path w="811553" h="704022">
                <a:moveTo>
                  <a:pt x="0" y="0"/>
                </a:moveTo>
                <a:lnTo>
                  <a:pt x="811554" y="0"/>
                </a:lnTo>
                <a:lnTo>
                  <a:pt x="811554" y="704022"/>
                </a:lnTo>
                <a:lnTo>
                  <a:pt x="0" y="704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614851" y="4910675"/>
            <a:ext cx="898090" cy="712859"/>
          </a:xfrm>
          <a:custGeom>
            <a:avLst/>
            <a:gdLst/>
            <a:ahLst/>
            <a:cxnLst/>
            <a:rect l="l" t="t" r="r" b="b"/>
            <a:pathLst>
              <a:path w="898090" h="712859">
                <a:moveTo>
                  <a:pt x="0" y="0"/>
                </a:moveTo>
                <a:lnTo>
                  <a:pt x="898090" y="0"/>
                </a:lnTo>
                <a:lnTo>
                  <a:pt x="898090" y="712858"/>
                </a:lnTo>
                <a:lnTo>
                  <a:pt x="0" y="71285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029309" y="8359567"/>
            <a:ext cx="864620" cy="982523"/>
          </a:xfrm>
          <a:custGeom>
            <a:avLst/>
            <a:gdLst/>
            <a:ahLst/>
            <a:cxnLst/>
            <a:rect l="l" t="t" r="r" b="b"/>
            <a:pathLst>
              <a:path w="864620" h="982523">
                <a:moveTo>
                  <a:pt x="0" y="0"/>
                </a:moveTo>
                <a:lnTo>
                  <a:pt x="864620" y="0"/>
                </a:lnTo>
                <a:lnTo>
                  <a:pt x="864620" y="982523"/>
                </a:lnTo>
                <a:lnTo>
                  <a:pt x="0" y="98252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068039" y="6713687"/>
            <a:ext cx="904059" cy="706296"/>
          </a:xfrm>
          <a:custGeom>
            <a:avLst/>
            <a:gdLst/>
            <a:ahLst/>
            <a:cxnLst/>
            <a:rect l="l" t="t" r="r" b="b"/>
            <a:pathLst>
              <a:path w="904059" h="706296">
                <a:moveTo>
                  <a:pt x="0" y="0"/>
                </a:moveTo>
                <a:lnTo>
                  <a:pt x="904059" y="0"/>
                </a:lnTo>
                <a:lnTo>
                  <a:pt x="904059" y="706296"/>
                </a:lnTo>
                <a:lnTo>
                  <a:pt x="0" y="70629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563199" y="8484333"/>
            <a:ext cx="646864" cy="732990"/>
          </a:xfrm>
          <a:custGeom>
            <a:avLst/>
            <a:gdLst/>
            <a:ahLst/>
            <a:cxnLst/>
            <a:rect l="l" t="t" r="r" b="b"/>
            <a:pathLst>
              <a:path w="646864" h="732990">
                <a:moveTo>
                  <a:pt x="0" y="0"/>
                </a:moveTo>
                <a:lnTo>
                  <a:pt x="646864" y="0"/>
                </a:lnTo>
                <a:lnTo>
                  <a:pt x="646864" y="732991"/>
                </a:lnTo>
                <a:lnTo>
                  <a:pt x="0" y="73299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6826381" y="2726373"/>
            <a:ext cx="4635239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Most Commonly Qualifying Conditions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8706" y="867317"/>
            <a:ext cx="297095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Cardiology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004349" y="924286"/>
            <a:ext cx="297095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Hematology/Oncology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90283" y="2771499"/>
            <a:ext cx="3537069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Gastroenterology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8706" y="2673772"/>
            <a:ext cx="297095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Nephrology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7706" y="4452620"/>
            <a:ext cx="297095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Neurology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140981" y="4452620"/>
            <a:ext cx="215248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Genetics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68706" y="1349916"/>
            <a:ext cx="4209767" cy="98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Heart transplant (or actively listed), single ventricle, congestive heart failure, implanted VAD, left ventricular heart failure, status post Fontan procedure, HLHS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33590" y="1340210"/>
            <a:ext cx="3141715" cy="147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Hemophagocytic lymphohistiocytosis, severe aplastic anemia, oncology diagnosis </a:t>
            </a:r>
            <a:r>
              <a:rPr lang="en-US" sz="1400" i="1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within 1 year of receiving chemo or radiation</a:t>
            </a: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</a:p>
          <a:p>
            <a:pPr algn="r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756396" y="3230882"/>
            <a:ext cx="2970955" cy="73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Liver transplant, chronic liver failure, Hepatopulmonary syndrome, Portal hypertension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68706" y="3156371"/>
            <a:ext cx="2970955" cy="73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Kidney transplant (or actively listed for transplant), Dialysis dependent renal disease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87706" y="4935219"/>
            <a:ext cx="2970955" cy="147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Duchenne Muscular Dystrophy, Leukodystrophy (progressive), Alpers disease, Batten, Moyamoya disease, Rett Syndrome, NBIA, Riley-Day, SMA types 1 and 2</a:t>
            </a:r>
          </a:p>
          <a:p>
            <a:pPr algn="l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386546" y="4899243"/>
            <a:ext cx="2970955" cy="98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Aicardi Goutieres disease, Bath syndrome, Lesch-Nyhan syndrome, Trisomy 13 and 18, Sanfilippo syndrome (MPS III)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59206" y="6304112"/>
            <a:ext cx="297095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Pulmonology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585832" y="6275537"/>
            <a:ext cx="3597400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Rheumatology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59206" y="6725732"/>
            <a:ext cx="2970955" cy="123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Lung transplant, Chronic ventilator dependence, Pulmonary hypertension (active on treatment), Pulmonary fibrosis, pulmonary lymphangiectasia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756396" y="6765405"/>
            <a:ext cx="3426835" cy="123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CINCA, NOMID, Eosinophilic granulomatosis with polyangiitis, Granulomatosis, Microscopic polyangiitis, polyangiitis, Polyarteritis nodosa,Takayasu’s arteritis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607518" y="8147496"/>
            <a:ext cx="2970955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Endocrinology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332079" y="8097899"/>
            <a:ext cx="3348641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Metabolic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07518" y="8567428"/>
            <a:ext cx="2970955" cy="48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X-linked adrenoleukodystrophy with adrenal or brain findings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786768" y="8567428"/>
            <a:ext cx="2970955" cy="98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Gaucher disease type 2, Krabbe disease, Lesch-Nyhan syndrome, Neimann-Pick disease, Peroxisomal disorders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717" y="1561366"/>
            <a:ext cx="4137570" cy="8439698"/>
            <a:chOff x="0" y="0"/>
            <a:chExt cx="1173304" cy="2393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3304" cy="2393272"/>
            </a:xfrm>
            <a:custGeom>
              <a:avLst/>
              <a:gdLst/>
              <a:ahLst/>
              <a:cxnLst/>
              <a:rect l="l" t="t" r="r" b="b"/>
              <a:pathLst>
                <a:path w="1173304" h="2393272">
                  <a:moveTo>
                    <a:pt x="74845" y="0"/>
                  </a:moveTo>
                  <a:lnTo>
                    <a:pt x="1098459" y="0"/>
                  </a:lnTo>
                  <a:cubicBezTo>
                    <a:pt x="1118309" y="0"/>
                    <a:pt x="1137346" y="7885"/>
                    <a:pt x="1151382" y="21922"/>
                  </a:cubicBezTo>
                  <a:cubicBezTo>
                    <a:pt x="1165418" y="35958"/>
                    <a:pt x="1173304" y="54995"/>
                    <a:pt x="1173304" y="74845"/>
                  </a:cubicBezTo>
                  <a:lnTo>
                    <a:pt x="1173304" y="2318427"/>
                  </a:lnTo>
                  <a:cubicBezTo>
                    <a:pt x="1173304" y="2338277"/>
                    <a:pt x="1165418" y="2357314"/>
                    <a:pt x="1151382" y="2371350"/>
                  </a:cubicBezTo>
                  <a:cubicBezTo>
                    <a:pt x="1137346" y="2385386"/>
                    <a:pt x="1118309" y="2393272"/>
                    <a:pt x="1098459" y="2393272"/>
                  </a:cubicBezTo>
                  <a:lnTo>
                    <a:pt x="74845" y="2393272"/>
                  </a:lnTo>
                  <a:cubicBezTo>
                    <a:pt x="54995" y="2393272"/>
                    <a:pt x="35958" y="2385386"/>
                    <a:pt x="21922" y="2371350"/>
                  </a:cubicBezTo>
                  <a:cubicBezTo>
                    <a:pt x="7885" y="2357314"/>
                    <a:pt x="0" y="2338277"/>
                    <a:pt x="0" y="2318427"/>
                  </a:cubicBezTo>
                  <a:lnTo>
                    <a:pt x="0" y="74845"/>
                  </a:lnTo>
                  <a:cubicBezTo>
                    <a:pt x="0" y="54995"/>
                    <a:pt x="7885" y="35958"/>
                    <a:pt x="21922" y="21922"/>
                  </a:cubicBezTo>
                  <a:cubicBezTo>
                    <a:pt x="35958" y="7885"/>
                    <a:pt x="54995" y="0"/>
                    <a:pt x="74845" y="0"/>
                  </a:cubicBezTo>
                  <a:close/>
                </a:path>
              </a:pathLst>
            </a:custGeom>
            <a:solidFill>
              <a:srgbClr val="0057B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3304" cy="2431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0089" y="1884768"/>
            <a:ext cx="2936825" cy="49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Sickle Cell Disease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820326" y="1561366"/>
            <a:ext cx="4137570" cy="8439698"/>
            <a:chOff x="0" y="0"/>
            <a:chExt cx="1173304" cy="2393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3304" cy="2393272"/>
            </a:xfrm>
            <a:custGeom>
              <a:avLst/>
              <a:gdLst/>
              <a:ahLst/>
              <a:cxnLst/>
              <a:rect l="l" t="t" r="r" b="b"/>
              <a:pathLst>
                <a:path w="1173304" h="2393272">
                  <a:moveTo>
                    <a:pt x="74845" y="0"/>
                  </a:moveTo>
                  <a:lnTo>
                    <a:pt x="1098459" y="0"/>
                  </a:lnTo>
                  <a:cubicBezTo>
                    <a:pt x="1118309" y="0"/>
                    <a:pt x="1137346" y="7885"/>
                    <a:pt x="1151382" y="21922"/>
                  </a:cubicBezTo>
                  <a:cubicBezTo>
                    <a:pt x="1165418" y="35958"/>
                    <a:pt x="1173304" y="54995"/>
                    <a:pt x="1173304" y="74845"/>
                  </a:cubicBezTo>
                  <a:lnTo>
                    <a:pt x="1173304" y="2318427"/>
                  </a:lnTo>
                  <a:cubicBezTo>
                    <a:pt x="1173304" y="2338277"/>
                    <a:pt x="1165418" y="2357314"/>
                    <a:pt x="1151382" y="2371350"/>
                  </a:cubicBezTo>
                  <a:cubicBezTo>
                    <a:pt x="1137346" y="2385386"/>
                    <a:pt x="1118309" y="2393272"/>
                    <a:pt x="1098459" y="2393272"/>
                  </a:cubicBezTo>
                  <a:lnTo>
                    <a:pt x="74845" y="2393272"/>
                  </a:lnTo>
                  <a:cubicBezTo>
                    <a:pt x="54995" y="2393272"/>
                    <a:pt x="35958" y="2385386"/>
                    <a:pt x="21922" y="2371350"/>
                  </a:cubicBezTo>
                  <a:cubicBezTo>
                    <a:pt x="7885" y="2357314"/>
                    <a:pt x="0" y="2338277"/>
                    <a:pt x="0" y="2318427"/>
                  </a:cubicBezTo>
                  <a:lnTo>
                    <a:pt x="0" y="74845"/>
                  </a:lnTo>
                  <a:cubicBezTo>
                    <a:pt x="0" y="54995"/>
                    <a:pt x="7885" y="35958"/>
                    <a:pt x="21922" y="21922"/>
                  </a:cubicBezTo>
                  <a:cubicBezTo>
                    <a:pt x="35958" y="7885"/>
                    <a:pt x="54995" y="0"/>
                    <a:pt x="74845" y="0"/>
                  </a:cubicBezTo>
                  <a:close/>
                </a:path>
              </a:pathLst>
            </a:custGeom>
            <a:solidFill>
              <a:srgbClr val="8DC8E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73304" cy="2431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02053" y="1561366"/>
            <a:ext cx="4137570" cy="8439698"/>
            <a:chOff x="0" y="0"/>
            <a:chExt cx="1173304" cy="23932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3304" cy="2393272"/>
            </a:xfrm>
            <a:custGeom>
              <a:avLst/>
              <a:gdLst/>
              <a:ahLst/>
              <a:cxnLst/>
              <a:rect l="l" t="t" r="r" b="b"/>
              <a:pathLst>
                <a:path w="1173304" h="2393272">
                  <a:moveTo>
                    <a:pt x="74845" y="0"/>
                  </a:moveTo>
                  <a:lnTo>
                    <a:pt x="1098459" y="0"/>
                  </a:lnTo>
                  <a:cubicBezTo>
                    <a:pt x="1118309" y="0"/>
                    <a:pt x="1137346" y="7885"/>
                    <a:pt x="1151382" y="21922"/>
                  </a:cubicBezTo>
                  <a:cubicBezTo>
                    <a:pt x="1165418" y="35958"/>
                    <a:pt x="1173304" y="54995"/>
                    <a:pt x="1173304" y="74845"/>
                  </a:cubicBezTo>
                  <a:lnTo>
                    <a:pt x="1173304" y="2318427"/>
                  </a:lnTo>
                  <a:cubicBezTo>
                    <a:pt x="1173304" y="2338277"/>
                    <a:pt x="1165418" y="2357314"/>
                    <a:pt x="1151382" y="2371350"/>
                  </a:cubicBezTo>
                  <a:cubicBezTo>
                    <a:pt x="1137346" y="2385386"/>
                    <a:pt x="1118309" y="2393272"/>
                    <a:pt x="1098459" y="2393272"/>
                  </a:cubicBezTo>
                  <a:lnTo>
                    <a:pt x="74845" y="2393272"/>
                  </a:lnTo>
                  <a:cubicBezTo>
                    <a:pt x="54995" y="2393272"/>
                    <a:pt x="35958" y="2385386"/>
                    <a:pt x="21922" y="2371350"/>
                  </a:cubicBezTo>
                  <a:cubicBezTo>
                    <a:pt x="7885" y="2357314"/>
                    <a:pt x="0" y="2338277"/>
                    <a:pt x="0" y="2318427"/>
                  </a:cubicBezTo>
                  <a:lnTo>
                    <a:pt x="0" y="74845"/>
                  </a:lnTo>
                  <a:cubicBezTo>
                    <a:pt x="0" y="54995"/>
                    <a:pt x="7885" y="35958"/>
                    <a:pt x="21922" y="21922"/>
                  </a:cubicBezTo>
                  <a:cubicBezTo>
                    <a:pt x="35958" y="7885"/>
                    <a:pt x="54995" y="0"/>
                    <a:pt x="74845" y="0"/>
                  </a:cubicBezTo>
                  <a:close/>
                </a:path>
              </a:pathLst>
            </a:custGeom>
            <a:solidFill>
              <a:srgbClr val="00BAB3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3304" cy="2431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83780" y="1561366"/>
            <a:ext cx="4137570" cy="8439698"/>
            <a:chOff x="0" y="0"/>
            <a:chExt cx="1173304" cy="23932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304" cy="2393272"/>
            </a:xfrm>
            <a:custGeom>
              <a:avLst/>
              <a:gdLst/>
              <a:ahLst/>
              <a:cxnLst/>
              <a:rect l="l" t="t" r="r" b="b"/>
              <a:pathLst>
                <a:path w="1173304" h="2393272">
                  <a:moveTo>
                    <a:pt x="74845" y="0"/>
                  </a:moveTo>
                  <a:lnTo>
                    <a:pt x="1098459" y="0"/>
                  </a:lnTo>
                  <a:cubicBezTo>
                    <a:pt x="1118309" y="0"/>
                    <a:pt x="1137346" y="7885"/>
                    <a:pt x="1151382" y="21922"/>
                  </a:cubicBezTo>
                  <a:cubicBezTo>
                    <a:pt x="1165418" y="35958"/>
                    <a:pt x="1173304" y="54995"/>
                    <a:pt x="1173304" y="74845"/>
                  </a:cubicBezTo>
                  <a:lnTo>
                    <a:pt x="1173304" y="2318427"/>
                  </a:lnTo>
                  <a:cubicBezTo>
                    <a:pt x="1173304" y="2338277"/>
                    <a:pt x="1165418" y="2357314"/>
                    <a:pt x="1151382" y="2371350"/>
                  </a:cubicBezTo>
                  <a:cubicBezTo>
                    <a:pt x="1137346" y="2385386"/>
                    <a:pt x="1118309" y="2393272"/>
                    <a:pt x="1098459" y="2393272"/>
                  </a:cubicBezTo>
                  <a:lnTo>
                    <a:pt x="74845" y="2393272"/>
                  </a:lnTo>
                  <a:cubicBezTo>
                    <a:pt x="54995" y="2393272"/>
                    <a:pt x="35958" y="2385386"/>
                    <a:pt x="21922" y="2371350"/>
                  </a:cubicBezTo>
                  <a:cubicBezTo>
                    <a:pt x="7885" y="2357314"/>
                    <a:pt x="0" y="2338277"/>
                    <a:pt x="0" y="2318427"/>
                  </a:cubicBezTo>
                  <a:lnTo>
                    <a:pt x="0" y="74845"/>
                  </a:lnTo>
                  <a:cubicBezTo>
                    <a:pt x="0" y="54995"/>
                    <a:pt x="7885" y="35958"/>
                    <a:pt x="21922" y="21922"/>
                  </a:cubicBezTo>
                  <a:cubicBezTo>
                    <a:pt x="35958" y="7885"/>
                    <a:pt x="54995" y="0"/>
                    <a:pt x="74845" y="0"/>
                  </a:cubicBezTo>
                  <a:close/>
                </a:path>
              </a:pathLst>
            </a:custGeom>
            <a:solidFill>
              <a:srgbClr val="FF585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73304" cy="2431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3C4C59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385437" y="349250"/>
            <a:ext cx="714491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Conditional Qualifiers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26619" y="2123479"/>
            <a:ext cx="1699540" cy="451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Epilepsy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96663" y="1933520"/>
            <a:ext cx="2308920" cy="49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Cystic Fibrosis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122547" y="2130196"/>
            <a:ext cx="1552178" cy="49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BMT/SCT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0199" y="2814781"/>
            <a:ext cx="3656606" cy="691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Sickle cell disease or beta thalassemia with at least one of the following severe or chronic complications: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 End-organ damage requiring additional supportive measures 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History of acute chest syndrome requiring unplanned hospital admission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History of splenic sequestration/splenectomy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History of stroke or severe cerebrovascular disease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Necessary, regular transfusions/transfusion dependent disease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 Pulmonary hypertension</a:t>
            </a:r>
          </a:p>
          <a:p>
            <a:pPr marL="388617" lvl="1" indent="-194308" algn="l">
              <a:lnSpc>
                <a:spcPts val="2519"/>
              </a:lnSpc>
              <a:buFont typeface="Arial"/>
              <a:buChar char="•"/>
            </a:pPr>
            <a:r>
              <a:rPr lang="en-US" sz="17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Repeated severe pain crises requiring unplanned hospital admission or ambulatory management </a:t>
            </a:r>
          </a:p>
          <a:p>
            <a:pPr algn="l">
              <a:lnSpc>
                <a:spcPts val="2519"/>
              </a:lnSpc>
            </a:pPr>
            <a:endParaRPr lang="en-US" sz="1799">
              <a:solidFill>
                <a:srgbClr val="FFFFFF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192608" y="3315674"/>
            <a:ext cx="3319913" cy="519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3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DFDFD"/>
                </a:solidFill>
                <a:latin typeface="Lato 2"/>
                <a:ea typeface="Lato 2"/>
                <a:cs typeface="Lato 2"/>
                <a:sym typeface="Lato 2"/>
              </a:rPr>
              <a:t> If BMT/SCT occurred </a:t>
            </a:r>
            <a:r>
              <a:rPr lang="en-US" sz="2100" i="1">
                <a:solidFill>
                  <a:srgbClr val="FDFDFD"/>
                </a:solidFill>
                <a:latin typeface="Lato 2 Italics"/>
                <a:ea typeface="Lato 2 Italics"/>
                <a:cs typeface="Lato 2 Italics"/>
                <a:sym typeface="Lato 2 Italics"/>
              </a:rPr>
              <a:t>under 2.5 </a:t>
            </a:r>
            <a:r>
              <a:rPr lang="en-US" sz="2100">
                <a:solidFill>
                  <a:srgbClr val="FDFDFD"/>
                </a:solidFill>
                <a:latin typeface="Lato 2"/>
                <a:ea typeface="Lato 2"/>
                <a:cs typeface="Lato 2"/>
                <a:sym typeface="Lato 2"/>
              </a:rPr>
              <a:t>years old, the child must have ongoing life-threatening complications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FDFDFD"/>
              </a:solidFill>
              <a:latin typeface="Lato 2"/>
              <a:ea typeface="Lato 2"/>
              <a:cs typeface="Lato 2"/>
              <a:sym typeface="Lato 2"/>
            </a:endParaRPr>
          </a:p>
          <a:p>
            <a:pPr marL="453393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DFDFD"/>
                </a:solidFill>
                <a:latin typeface="Lato 2"/>
                <a:ea typeface="Lato 2"/>
                <a:cs typeface="Lato 2"/>
                <a:sym typeface="Lato 2"/>
              </a:rPr>
              <a:t>If BMT/SCT occurred </a:t>
            </a:r>
            <a:r>
              <a:rPr lang="en-US" sz="2100" i="1">
                <a:solidFill>
                  <a:srgbClr val="FDFDFD"/>
                </a:solidFill>
                <a:latin typeface="Lato 2 Italics"/>
                <a:ea typeface="Lato 2 Italics"/>
                <a:cs typeface="Lato 2 Italics"/>
                <a:sym typeface="Lato 2 Italics"/>
              </a:rPr>
              <a:t>at 2.5 years or older, </a:t>
            </a:r>
            <a:r>
              <a:rPr lang="en-US" sz="2100">
                <a:solidFill>
                  <a:srgbClr val="FDFDFD"/>
                </a:solidFill>
                <a:latin typeface="Lato 2"/>
                <a:ea typeface="Lato 2"/>
                <a:cs typeface="Lato 2"/>
                <a:sym typeface="Lato 2"/>
              </a:rPr>
              <a:t>the child must be either within 5 years of transplant or having ongoing life-threatening complications</a:t>
            </a:r>
          </a:p>
          <a:p>
            <a:pPr algn="l">
              <a:lnSpc>
                <a:spcPts val="2940"/>
              </a:lnSpc>
            </a:pPr>
            <a:endParaRPr lang="en-US" sz="2100">
              <a:solidFill>
                <a:srgbClr val="FDFDFD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951244" y="3316309"/>
            <a:ext cx="4050291" cy="519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Epilepsy/Lennox-Gastaut/uncontrolled motor seizures that are currently defined by the provider as: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 Tonic, atonic, or tonic-clonic </a:t>
            </a:r>
            <a:r>
              <a:rPr lang="en-US" sz="2000" b="1" u="sng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and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With a failure of two or more anti-seizure medications </a:t>
            </a:r>
            <a:r>
              <a:rPr lang="en-US" sz="2000" b="1" u="sng">
                <a:solidFill>
                  <a:srgbClr val="FFFFFF"/>
                </a:solidFill>
                <a:latin typeface="Lato 2 Bold"/>
                <a:ea typeface="Lato 2 Bold"/>
                <a:cs typeface="Lato 2 Bold"/>
                <a:sym typeface="Lato 2 Bold"/>
              </a:rPr>
              <a:t>and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With continued, repeated breakthrough tonic, atonic or tonic-clonic seizures requiring rescue medication(s) and/or unplanned admission (e.g., approximately one event per month)</a:t>
            </a:r>
          </a:p>
          <a:p>
            <a:pPr algn="ctr">
              <a:lnSpc>
                <a:spcPts val="2099"/>
              </a:lnSpc>
            </a:pPr>
            <a:endParaRPr lang="en-US" sz="2000">
              <a:solidFill>
                <a:srgbClr val="FFFFFF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525411" y="3054698"/>
            <a:ext cx="3993326" cy="599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Cystic fibrosis (pulmonary) with at least one of the following severe or chronic complications: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Advanced lung disease and/or oxygen dependence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Not eligible for or intolerant to modulator therapy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Nutritional failure despite treatment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Repeated exacerbations in the past 12 months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Repeated unplanned hospitalizations in the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past 12 months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Significant CF-related liver disease</a:t>
            </a:r>
          </a:p>
          <a:p>
            <a:pPr marL="410206" lvl="1" indent="-205103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Lato 2"/>
                <a:ea typeface="Lato 2"/>
                <a:cs typeface="Lato 2"/>
                <a:sym typeface="Lato 2"/>
              </a:rPr>
              <a:t>Significant, recurrent infections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7983" y="6383447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-2265018" y="633095"/>
            <a:ext cx="1183490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CASE REVIEW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9880" y="2511938"/>
            <a:ext cx="5097275" cy="136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 dirty="0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5-year-old girl with HLHS</a:t>
            </a:r>
          </a:p>
          <a:p>
            <a:pPr algn="ctr">
              <a:lnSpc>
                <a:spcPts val="3639"/>
              </a:lnSpc>
            </a:pPr>
            <a:endParaRPr lang="en-US" sz="2599" dirty="0">
              <a:solidFill>
                <a:srgbClr val="000000"/>
              </a:solidFill>
              <a:latin typeface="Lato 3"/>
              <a:ea typeface="Lato 3"/>
              <a:cs typeface="Lato 3"/>
              <a:sym typeface="Lato 3"/>
            </a:endParaRPr>
          </a:p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00BAB3"/>
                </a:solidFill>
                <a:latin typeface="Lato 4"/>
                <a:ea typeface="Lato 4"/>
                <a:cs typeface="Lato 4"/>
                <a:sym typeface="Lato 4"/>
              </a:rPr>
              <a:t>Qualified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12211" y="2511938"/>
            <a:ext cx="5097275" cy="867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b="1" u="none" strike="noStrike" dirty="0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3-year-old-boy with congenital heart disease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b="1" u="none" strike="noStrike" dirty="0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Requested additional information and learned the patient had: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 b="1" u="none" strike="noStrike" dirty="0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completion of 4 mm fenestrated Fontan </a:t>
            </a:r>
          </a:p>
          <a:p>
            <a:pPr marL="561336" lvl="1" indent="-280668" algn="l">
              <a:lnSpc>
                <a:spcPts val="3639"/>
              </a:lnSpc>
              <a:buFont typeface="Arial"/>
              <a:buChar char="•"/>
            </a:pPr>
            <a:r>
              <a:rPr lang="en-US" sz="2599" b="1" u="none" strike="noStrike" dirty="0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cardiac </a:t>
            </a:r>
            <a:r>
              <a:rPr lang="en-US" sz="2599" b="1" u="none" strike="noStrike" dirty="0" err="1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cath</a:t>
            </a:r>
            <a:r>
              <a:rPr lang="en-US" sz="2599" b="1" u="none" strike="noStrike" dirty="0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 and epicardial pacemaker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b="1" u="none" strike="noStrike" dirty="0">
                <a:solidFill>
                  <a:srgbClr val="00BAB3"/>
                </a:solidFill>
                <a:latin typeface="Lato 4"/>
                <a:ea typeface="Lato 4"/>
                <a:cs typeface="Lato 4"/>
                <a:sym typeface="Lato 4"/>
              </a:rPr>
              <a:t>Qualified </a:t>
            </a: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BAB3"/>
              </a:solidFill>
              <a:latin typeface="Lato 4"/>
              <a:ea typeface="Lato 4"/>
              <a:cs typeface="Lato 4"/>
              <a:sym typeface="Lato 4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BAB3"/>
              </a:solidFill>
              <a:latin typeface="Lato 4"/>
              <a:ea typeface="Lato 4"/>
              <a:cs typeface="Lato 4"/>
              <a:sym typeface="Lato 4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BAB3"/>
              </a:solidFill>
              <a:latin typeface="Lato 4"/>
              <a:ea typeface="Lato 4"/>
              <a:cs typeface="Lato 4"/>
              <a:sym typeface="Lato 4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BAB3"/>
              </a:solidFill>
              <a:latin typeface="Lato 4"/>
              <a:ea typeface="Lato 4"/>
              <a:cs typeface="Lato 4"/>
              <a:sym typeface="Lato 4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BAB3"/>
              </a:solidFill>
              <a:latin typeface="Lato 4"/>
              <a:ea typeface="Lato 4"/>
              <a:cs typeface="Lato 4"/>
              <a:sym typeface="Lato 4"/>
            </a:endParaRPr>
          </a:p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BAB3"/>
              </a:solidFill>
              <a:latin typeface="Lato 4"/>
              <a:ea typeface="Lato 4"/>
              <a:cs typeface="Lato 4"/>
              <a:sym typeface="Lato 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238111" y="2511938"/>
            <a:ext cx="5753708" cy="547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u="none" strike="noStrike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4-year-old boy with Atrial Septal Defect (ASD)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>
              <a:solidFill>
                <a:srgbClr val="000000"/>
              </a:solidFill>
              <a:latin typeface="Lato 3"/>
              <a:ea typeface="Lato 3"/>
              <a:cs typeface="Lato 3"/>
              <a:sym typeface="Lato 3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u="none" strike="noStrike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Requested additional information and learned the patient had: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>
              <a:solidFill>
                <a:srgbClr val="000000"/>
              </a:solidFill>
              <a:latin typeface="Lato 3"/>
              <a:ea typeface="Lato 3"/>
              <a:cs typeface="Lato 3"/>
              <a:sym typeface="Lato 3"/>
            </a:endParaRPr>
          </a:p>
          <a:p>
            <a:pPr marL="561336" lvl="1" indent="-280668" algn="l">
              <a:lnSpc>
                <a:spcPts val="363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b="1" u="none" strike="noStrike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no recent unplanned hospitalizations or surgeries</a:t>
            </a:r>
          </a:p>
          <a:p>
            <a:pPr marL="561336" lvl="1" indent="-280668" algn="l">
              <a:lnSpc>
                <a:spcPts val="3639"/>
              </a:lnSpc>
              <a:spcBef>
                <a:spcPct val="0"/>
              </a:spcBef>
              <a:buFont typeface="Arial"/>
              <a:buChar char="•"/>
            </a:pPr>
            <a:r>
              <a:rPr lang="en-US" sz="2599" b="1" u="none" strike="noStrike">
                <a:solidFill>
                  <a:srgbClr val="000000"/>
                </a:solidFill>
                <a:latin typeface="Lato 3"/>
                <a:ea typeface="Lato 3"/>
                <a:cs typeface="Lato 3"/>
                <a:sym typeface="Lato 3"/>
              </a:rPr>
              <a:t>no critical complications at time of referral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599" b="1" u="none" strike="noStrike">
              <a:solidFill>
                <a:srgbClr val="000000"/>
              </a:solidFill>
              <a:latin typeface="Lato 3"/>
              <a:ea typeface="Lato 3"/>
              <a:cs typeface="Lato 3"/>
              <a:sym typeface="Lato 3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u="none" strike="noStrike">
                <a:solidFill>
                  <a:srgbClr val="FF585D"/>
                </a:solidFill>
                <a:latin typeface="Lato 4"/>
                <a:ea typeface="Lato 4"/>
                <a:cs typeface="Lato 4"/>
                <a:sym typeface="Lato 4"/>
              </a:rPr>
              <a:t>Did Not Qualify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6955" y="1028700"/>
            <a:ext cx="16230600" cy="9393460"/>
          </a:xfrm>
          <a:custGeom>
            <a:avLst/>
            <a:gdLst/>
            <a:ahLst/>
            <a:cxnLst/>
            <a:rect l="l" t="t" r="r" b="b"/>
            <a:pathLst>
              <a:path w="16230600" h="9393460">
                <a:moveTo>
                  <a:pt x="0" y="0"/>
                </a:moveTo>
                <a:lnTo>
                  <a:pt x="16230600" y="0"/>
                </a:lnTo>
                <a:lnTo>
                  <a:pt x="16230600" y="9393460"/>
                </a:lnTo>
                <a:lnTo>
                  <a:pt x="0" y="9393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484801" y="151765"/>
            <a:ext cx="11834908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spc="172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EQUITY: GAPS IN REFERRALS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277513" y="0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3874648"/>
                </a:moveTo>
                <a:lnTo>
                  <a:pt x="1782338" y="3874648"/>
                </a:lnTo>
                <a:lnTo>
                  <a:pt x="1782338" y="0"/>
                </a:lnTo>
                <a:lnTo>
                  <a:pt x="0" y="0"/>
                </a:lnTo>
                <a:lnTo>
                  <a:pt x="0" y="387464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9715500"/>
          </a:xfrm>
          <a:custGeom>
            <a:avLst/>
            <a:gdLst/>
            <a:ahLst/>
            <a:cxnLst/>
            <a:rect l="l" t="t" r="r" b="b"/>
            <a:pathLst>
              <a:path w="18288000" h="9715500">
                <a:moveTo>
                  <a:pt x="0" y="0"/>
                </a:moveTo>
                <a:lnTo>
                  <a:pt x="18288000" y="0"/>
                </a:lnTo>
                <a:lnTo>
                  <a:pt x="18288000" y="9715500"/>
                </a:lnTo>
                <a:lnTo>
                  <a:pt x="0" y="9715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89582" y="1413273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485722" y="753602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8" y="0"/>
                </a:lnTo>
                <a:lnTo>
                  <a:pt x="1343378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96708" y="294017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1"/>
                </a:lnTo>
                <a:lnTo>
                  <a:pt x="0" y="1722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81813" y="2920620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825032" y="1623561"/>
            <a:ext cx="872478" cy="87247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21172" y="7746307"/>
            <a:ext cx="872478" cy="8724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32158" y="3150458"/>
            <a:ext cx="872478" cy="87247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17263" y="3130908"/>
            <a:ext cx="872478" cy="87247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648969" y="3307615"/>
            <a:ext cx="438857" cy="558165"/>
          </a:xfrm>
          <a:custGeom>
            <a:avLst/>
            <a:gdLst/>
            <a:ahLst/>
            <a:cxnLst/>
            <a:rect l="l" t="t" r="r" b="b"/>
            <a:pathLst>
              <a:path w="438857" h="558165">
                <a:moveTo>
                  <a:pt x="0" y="0"/>
                </a:moveTo>
                <a:lnTo>
                  <a:pt x="438857" y="0"/>
                </a:lnTo>
                <a:lnTo>
                  <a:pt x="438857" y="558165"/>
                </a:lnTo>
                <a:lnTo>
                  <a:pt x="0" y="558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783175" y="6412352"/>
            <a:ext cx="1782338" cy="3874648"/>
          </a:xfrm>
          <a:custGeom>
            <a:avLst/>
            <a:gdLst/>
            <a:ahLst/>
            <a:cxnLst/>
            <a:rect l="l" t="t" r="r" b="b"/>
            <a:pathLst>
              <a:path w="1782338" h="3874648">
                <a:moveTo>
                  <a:pt x="0" y="0"/>
                </a:moveTo>
                <a:lnTo>
                  <a:pt x="1782338" y="0"/>
                </a:lnTo>
                <a:lnTo>
                  <a:pt x="1782338" y="3874648"/>
                </a:lnTo>
                <a:lnTo>
                  <a:pt x="0" y="387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178095" y="9947772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0"/>
                </a:moveTo>
                <a:lnTo>
                  <a:pt x="1081205" y="0"/>
                </a:lnTo>
                <a:lnTo>
                  <a:pt x="1081205" y="339228"/>
                </a:lnTo>
                <a:lnTo>
                  <a:pt x="0" y="3392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5246308" y="2093"/>
            <a:ext cx="1081205" cy="339228"/>
          </a:xfrm>
          <a:custGeom>
            <a:avLst/>
            <a:gdLst/>
            <a:ahLst/>
            <a:cxnLst/>
            <a:rect l="l" t="t" r="r" b="b"/>
            <a:pathLst>
              <a:path w="1081205" h="339228">
                <a:moveTo>
                  <a:pt x="0" y="339228"/>
                </a:moveTo>
                <a:lnTo>
                  <a:pt x="1081205" y="339228"/>
                </a:lnTo>
                <a:lnTo>
                  <a:pt x="1081205" y="0"/>
                </a:lnTo>
                <a:lnTo>
                  <a:pt x="0" y="0"/>
                </a:lnTo>
                <a:lnTo>
                  <a:pt x="0" y="33922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-1036408" y="9274813"/>
            <a:ext cx="2072815" cy="1831850"/>
          </a:xfrm>
          <a:custGeom>
            <a:avLst/>
            <a:gdLst/>
            <a:ahLst/>
            <a:cxnLst/>
            <a:rect l="l" t="t" r="r" b="b"/>
            <a:pathLst>
              <a:path w="2072815" h="1831850">
                <a:moveTo>
                  <a:pt x="2072816" y="0"/>
                </a:moveTo>
                <a:lnTo>
                  <a:pt x="0" y="0"/>
                </a:lnTo>
                <a:lnTo>
                  <a:pt x="0" y="1831850"/>
                </a:lnTo>
                <a:lnTo>
                  <a:pt x="2072816" y="1831850"/>
                </a:lnTo>
                <a:lnTo>
                  <a:pt x="207281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 flipH="1" flipV="1">
            <a:off x="17739209" y="-1136002"/>
            <a:ext cx="1870269" cy="2276190"/>
          </a:xfrm>
          <a:custGeom>
            <a:avLst/>
            <a:gdLst/>
            <a:ahLst/>
            <a:cxnLst/>
            <a:rect l="l" t="t" r="r" b="b"/>
            <a:pathLst>
              <a:path w="1870269" h="2276190">
                <a:moveTo>
                  <a:pt x="1870270" y="2276190"/>
                </a:moveTo>
                <a:lnTo>
                  <a:pt x="0" y="2276190"/>
                </a:lnTo>
                <a:lnTo>
                  <a:pt x="0" y="0"/>
                </a:lnTo>
                <a:lnTo>
                  <a:pt x="1870270" y="0"/>
                </a:lnTo>
                <a:lnTo>
                  <a:pt x="1870270" y="227619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8755290" flipH="1">
            <a:off x="8353709" y="1438459"/>
            <a:ext cx="968661" cy="1245900"/>
          </a:xfrm>
          <a:custGeom>
            <a:avLst/>
            <a:gdLst/>
            <a:ahLst/>
            <a:cxnLst/>
            <a:rect l="l" t="t" r="r" b="b"/>
            <a:pathLst>
              <a:path w="968661" h="1245900">
                <a:moveTo>
                  <a:pt x="968661" y="0"/>
                </a:moveTo>
                <a:lnTo>
                  <a:pt x="0" y="0"/>
                </a:lnTo>
                <a:lnTo>
                  <a:pt x="0" y="1245900"/>
                </a:lnTo>
                <a:lnTo>
                  <a:pt x="968661" y="1245900"/>
                </a:lnTo>
                <a:lnTo>
                  <a:pt x="968661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37237" b="-10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4643947" flipH="1">
            <a:off x="11790183" y="4019950"/>
            <a:ext cx="968661" cy="1245900"/>
          </a:xfrm>
          <a:custGeom>
            <a:avLst/>
            <a:gdLst/>
            <a:ahLst/>
            <a:cxnLst/>
            <a:rect l="l" t="t" r="r" b="b"/>
            <a:pathLst>
              <a:path w="968661" h="1245900">
                <a:moveTo>
                  <a:pt x="968661" y="0"/>
                </a:moveTo>
                <a:lnTo>
                  <a:pt x="0" y="0"/>
                </a:lnTo>
                <a:lnTo>
                  <a:pt x="0" y="1245901"/>
                </a:lnTo>
                <a:lnTo>
                  <a:pt x="968661" y="1245901"/>
                </a:lnTo>
                <a:lnTo>
                  <a:pt x="968661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37237" b="-10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6439796" y="3401495"/>
            <a:ext cx="1343379" cy="1722280"/>
          </a:xfrm>
          <a:custGeom>
            <a:avLst/>
            <a:gdLst/>
            <a:ahLst/>
            <a:cxnLst/>
            <a:rect l="l" t="t" r="r" b="b"/>
            <a:pathLst>
              <a:path w="1343379" h="1722280">
                <a:moveTo>
                  <a:pt x="0" y="0"/>
                </a:moveTo>
                <a:lnTo>
                  <a:pt x="1343379" y="0"/>
                </a:lnTo>
                <a:lnTo>
                  <a:pt x="1343379" y="1722280"/>
                </a:lnTo>
                <a:lnTo>
                  <a:pt x="0" y="17222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852462" y="7877598"/>
            <a:ext cx="609898" cy="609898"/>
          </a:xfrm>
          <a:custGeom>
            <a:avLst/>
            <a:gdLst/>
            <a:ahLst/>
            <a:cxnLst/>
            <a:rect l="l" t="t" r="r" b="b"/>
            <a:pathLst>
              <a:path w="609898" h="609898">
                <a:moveTo>
                  <a:pt x="0" y="0"/>
                </a:moveTo>
                <a:lnTo>
                  <a:pt x="609898" y="0"/>
                </a:lnTo>
                <a:lnTo>
                  <a:pt x="609898" y="609898"/>
                </a:lnTo>
                <a:lnTo>
                  <a:pt x="0" y="60989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3972494" y="1823039"/>
            <a:ext cx="577555" cy="481537"/>
          </a:xfrm>
          <a:custGeom>
            <a:avLst/>
            <a:gdLst/>
            <a:ahLst/>
            <a:cxnLst/>
            <a:rect l="l" t="t" r="r" b="b"/>
            <a:pathLst>
              <a:path w="577555" h="481537">
                <a:moveTo>
                  <a:pt x="0" y="0"/>
                </a:moveTo>
                <a:lnTo>
                  <a:pt x="577555" y="0"/>
                </a:lnTo>
                <a:lnTo>
                  <a:pt x="577555" y="481537"/>
                </a:lnTo>
                <a:lnTo>
                  <a:pt x="0" y="48153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3901873" y="3336326"/>
            <a:ext cx="503259" cy="500742"/>
          </a:xfrm>
          <a:custGeom>
            <a:avLst/>
            <a:gdLst/>
            <a:ahLst/>
            <a:cxnLst/>
            <a:rect l="l" t="t" r="r" b="b"/>
            <a:pathLst>
              <a:path w="503259" h="500742">
                <a:moveTo>
                  <a:pt x="0" y="0"/>
                </a:moveTo>
                <a:lnTo>
                  <a:pt x="503259" y="0"/>
                </a:lnTo>
                <a:lnTo>
                  <a:pt x="503259" y="500743"/>
                </a:lnTo>
                <a:lnTo>
                  <a:pt x="0" y="50074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16675246" y="3567147"/>
            <a:ext cx="872478" cy="87247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-872006">
            <a:off x="16740935" y="3646556"/>
            <a:ext cx="711197" cy="614215"/>
          </a:xfrm>
          <a:custGeom>
            <a:avLst/>
            <a:gdLst/>
            <a:ahLst/>
            <a:cxnLst/>
            <a:rect l="l" t="t" r="r" b="b"/>
            <a:pathLst>
              <a:path w="711197" h="614215">
                <a:moveTo>
                  <a:pt x="0" y="0"/>
                </a:moveTo>
                <a:lnTo>
                  <a:pt x="711197" y="0"/>
                </a:lnTo>
                <a:lnTo>
                  <a:pt x="711197" y="614215"/>
                </a:lnTo>
                <a:lnTo>
                  <a:pt x="0" y="61421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5246308" y="1543267"/>
            <a:ext cx="2622089" cy="448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03"/>
              </a:lnSpc>
              <a:spcBef>
                <a:spcPct val="0"/>
              </a:spcBef>
            </a:pPr>
            <a:r>
              <a:rPr lang="en-US" sz="2573" b="1" spc="82">
                <a:solidFill>
                  <a:srgbClr val="000000"/>
                </a:solidFill>
                <a:latin typeface="Barlow Bold"/>
                <a:ea typeface="Barlow Bold"/>
                <a:cs typeface="Barlow Bold"/>
                <a:sym typeface="Barlow Bold"/>
              </a:rPr>
              <a:t>Referral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46308" y="1966159"/>
            <a:ext cx="2841518" cy="58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53"/>
              </a:lnSpc>
              <a:spcBef>
                <a:spcPct val="0"/>
              </a:spcBef>
            </a:pPr>
            <a:r>
              <a:rPr lang="en-US" sz="3235" b="1">
                <a:solidFill>
                  <a:srgbClr val="FF585D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wish.org/refer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9483" y="2902070"/>
            <a:ext cx="3470488" cy="33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r>
              <a:rPr lang="en-US" sz="1973" b="1" spc="63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Diagnosis Verification Form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929483" y="3344345"/>
            <a:ext cx="2664168" cy="101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3"/>
              </a:lnSpc>
              <a:spcBef>
                <a:spcPct val="0"/>
              </a:spcBef>
            </a:pPr>
            <a:r>
              <a:rPr lang="en-US" sz="1835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Emailed to you or best MP, helps determine eligibility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877193" y="5865077"/>
            <a:ext cx="3118601" cy="33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r>
              <a:rPr lang="en-US" sz="1973" b="1" u="none" strike="noStrike" spc="63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Discovery &amp; Design!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77193" y="6266866"/>
            <a:ext cx="3284155" cy="101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3"/>
              </a:lnSpc>
              <a:spcBef>
                <a:spcPct val="0"/>
              </a:spcBef>
            </a:pPr>
            <a:r>
              <a:rPr lang="en-US" sz="1835" u="none" strike="noStrike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Welcome Call, Wish Discovery, all details coordinated and costs are covered.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481813" y="1303575"/>
            <a:ext cx="2380447" cy="688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r>
              <a:rPr lang="en-US" sz="1973" b="1" u="none" strike="noStrike" spc="63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Clearance Form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481813" y="2091347"/>
            <a:ext cx="2380447" cy="67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3"/>
              </a:lnSpc>
              <a:spcBef>
                <a:spcPct val="0"/>
              </a:spcBef>
            </a:pPr>
            <a:r>
              <a:rPr lang="en-US" sz="1835" u="none" strike="noStrike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Medical approval of wish and travel safety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13456" y="7129145"/>
            <a:ext cx="68956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JOURNEY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57250" y="7979658"/>
            <a:ext cx="6443371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All wishes begin with a referral. You have the ability to set the wish journey in motion for a deserving child!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139642" y="2962249"/>
            <a:ext cx="2380447" cy="33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763"/>
              </a:lnSpc>
              <a:spcBef>
                <a:spcPct val="0"/>
              </a:spcBef>
            </a:pPr>
            <a:r>
              <a:rPr lang="en-US" sz="1973" b="1" spc="63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Wish Granted!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EB6D00946D374DB523022D183E7475" ma:contentTypeVersion="21" ma:contentTypeDescription="Create a new document." ma:contentTypeScope="" ma:versionID="040151e8792e3eb73d0f1b21d208d3a3">
  <xsd:schema xmlns:xsd="http://www.w3.org/2001/XMLSchema" xmlns:xs="http://www.w3.org/2001/XMLSchema" xmlns:p="http://schemas.microsoft.com/office/2006/metadata/properties" xmlns:ns1="http://schemas.microsoft.com/sharepoint/v3" xmlns:ns2="a55d2ff8-a812-42f9-bf60-045f3bec7748" xmlns:ns3="6ab64074-1200-4205-9f73-1ff72cf08d15" targetNamespace="http://schemas.microsoft.com/office/2006/metadata/properties" ma:root="true" ma:fieldsID="dc35d58967ef2cd60541fedafe2cc93d" ns1:_="" ns2:_="" ns3:_="">
    <xsd:import namespace="http://schemas.microsoft.com/sharepoint/v3"/>
    <xsd:import namespace="a55d2ff8-a812-42f9-bf60-045f3bec7748"/>
    <xsd:import namespace="6ab64074-1200-4205-9f73-1ff72cf08d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d2ff8-a812-42f9-bf60-045f3bec7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7a6402-2103-4774-bfb2-7f9d28073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64074-1200-4205-9f73-1ff72cf08d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af7a9b-a10a-4a70-805e-f55483d570ef}" ma:internalName="TaxCatchAll" ma:showField="CatchAllData" ma:web="6ab64074-1200-4205-9f73-1ff72cf08d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6ab64074-1200-4205-9f73-1ff72cf08d15" xsi:nil="true"/>
    <lcf76f155ced4ddcb4097134ff3c332f xmlns="a55d2ff8-a812-42f9-bf60-045f3bec7748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0FB6CE3-B90F-4765-A6EA-A27F05A544BD}"/>
</file>

<file path=customXml/itemProps2.xml><?xml version="1.0" encoding="utf-8"?>
<ds:datastoreItem xmlns:ds="http://schemas.openxmlformats.org/officeDocument/2006/customXml" ds:itemID="{05B88B41-DE37-4C82-8A16-69C29DE253C7}"/>
</file>

<file path=customXml/itemProps3.xml><?xml version="1.0" encoding="utf-8"?>
<ds:datastoreItem xmlns:ds="http://schemas.openxmlformats.org/officeDocument/2006/customXml" ds:itemID="{036E3A3D-9F7E-41B6-A1AF-30057FE13A8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Microsoft Office PowerPoint</Application>
  <PresentationFormat>Custom</PresentationFormat>
  <Paragraphs>141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Buffalo</vt:lpstr>
      <vt:lpstr>Lato 2</vt:lpstr>
      <vt:lpstr>Calibri</vt:lpstr>
      <vt:lpstr>Arial</vt:lpstr>
      <vt:lpstr>Canva Sans Italics</vt:lpstr>
      <vt:lpstr>Barlow SemiCondensed Bold</vt:lpstr>
      <vt:lpstr>Barlow Semi-Bold</vt:lpstr>
      <vt:lpstr>Lato 4</vt:lpstr>
      <vt:lpstr>Lato 2 Bold</vt:lpstr>
      <vt:lpstr>Lato 1 Heavy</vt:lpstr>
      <vt:lpstr>Droid Serif 3</vt:lpstr>
      <vt:lpstr>Droid Serif 2 Italics</vt:lpstr>
      <vt:lpstr>Lato 2 Italics</vt:lpstr>
      <vt:lpstr>Canva Sans Bold</vt:lpstr>
      <vt:lpstr>Lato 1</vt:lpstr>
      <vt:lpstr>Lato 3</vt:lpstr>
      <vt:lpstr>Canva Sans</vt:lpstr>
      <vt:lpstr>Barlow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Rounds St. Chris</dc:title>
  <dc:creator>Caroline Camp</dc:creator>
  <cp:lastModifiedBy>Caroline Camp</cp:lastModifiedBy>
  <cp:revision>2</cp:revision>
  <dcterms:created xsi:type="dcterms:W3CDTF">2006-08-16T00:00:00Z</dcterms:created>
  <dcterms:modified xsi:type="dcterms:W3CDTF">2025-07-11T16:42:04Z</dcterms:modified>
  <dc:identifier>DAGpWDwNgP8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e507f4-b89b-44eb-adb9-0a22d0907667_Enabled">
    <vt:lpwstr>true</vt:lpwstr>
  </property>
  <property fmtid="{D5CDD505-2E9C-101B-9397-08002B2CF9AE}" pid="3" name="MSIP_Label_1ae507f4-b89b-44eb-adb9-0a22d0907667_SetDate">
    <vt:lpwstr>2025-07-11T16:41:36Z</vt:lpwstr>
  </property>
  <property fmtid="{D5CDD505-2E9C-101B-9397-08002B2CF9AE}" pid="4" name="MSIP_Label_1ae507f4-b89b-44eb-adb9-0a22d0907667_Method">
    <vt:lpwstr>Standard</vt:lpwstr>
  </property>
  <property fmtid="{D5CDD505-2E9C-101B-9397-08002B2CF9AE}" pid="5" name="MSIP_Label_1ae507f4-b89b-44eb-adb9-0a22d0907667_Name">
    <vt:lpwstr>Internal</vt:lpwstr>
  </property>
  <property fmtid="{D5CDD505-2E9C-101B-9397-08002B2CF9AE}" pid="6" name="MSIP_Label_1ae507f4-b89b-44eb-adb9-0a22d0907667_SiteId">
    <vt:lpwstr>37175510-571d-470c-b5dc-a9ce65d26717</vt:lpwstr>
  </property>
  <property fmtid="{D5CDD505-2E9C-101B-9397-08002B2CF9AE}" pid="7" name="MSIP_Label_1ae507f4-b89b-44eb-adb9-0a22d0907667_ActionId">
    <vt:lpwstr>06a70bcb-d809-4a1e-bfcf-686103cd5642</vt:lpwstr>
  </property>
  <property fmtid="{D5CDD505-2E9C-101B-9397-08002B2CF9AE}" pid="8" name="MSIP_Label_1ae507f4-b89b-44eb-adb9-0a22d0907667_ContentBits">
    <vt:lpwstr>0</vt:lpwstr>
  </property>
  <property fmtid="{D5CDD505-2E9C-101B-9397-08002B2CF9AE}" pid="9" name="MSIP_Label_1ae507f4-b89b-44eb-adb9-0a22d0907667_Tag">
    <vt:lpwstr>10, 3, 0, 1</vt:lpwstr>
  </property>
  <property fmtid="{D5CDD505-2E9C-101B-9397-08002B2CF9AE}" pid="10" name="ContentTypeId">
    <vt:lpwstr>0x01010051EB6D00946D374DB523022D183E7475</vt:lpwstr>
  </property>
</Properties>
</file>